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rchivo Black" charset="1" panose="020B0A03020202020B04"/>
      <p:regular r:id="rId22"/>
    </p:embeddedFont>
    <p:embeddedFont>
      <p:font typeface="Montserrat Classic Bold" charset="1" panose="00000800000000000000"/>
      <p:regular r:id="rId23"/>
    </p:embeddedFont>
    <p:embeddedFont>
      <p:font typeface="Montserrat Light" charset="1" panose="00000400000000000000"/>
      <p:regular r:id="rId24"/>
    </p:embeddedFont>
    <p:embeddedFont>
      <p:font typeface="Montserrat Light Bold" charset="1" panose="00000800000000000000"/>
      <p:regular r:id="rId25"/>
    </p:embeddedFont>
    <p:embeddedFont>
      <p:font typeface="Montserrat Classic" charset="1" panose="00000500000000000000"/>
      <p:regular r:id="rId26"/>
    </p:embeddedFont>
    <p:embeddedFont>
      <p:font typeface="Open Sauce Bold" charset="1" panose="00000800000000000000"/>
      <p:regular r:id="rId27"/>
    </p:embeddedFont>
    <p:embeddedFont>
      <p:font typeface="Open Sauce"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2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6.png" Type="http://schemas.openxmlformats.org/officeDocument/2006/relationships/image"/><Relationship Id="rId3" Target="../media/image27.jpeg" Type="http://schemas.openxmlformats.org/officeDocument/2006/relationships/image"/><Relationship Id="rId4" Target="../media/image22.jpe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31.jpeg" Type="http://schemas.openxmlformats.org/officeDocument/2006/relationships/image"/><Relationship Id="rId9"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9589607" y="0"/>
            <a:ext cx="8698393" cy="10400373"/>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6"/>
              <a:stretch>
                <a:fillRect l="-114498" t="-230" r="-2201" b="-20632"/>
              </a:stretch>
            </a:blipFill>
          </p:spPr>
        </p:sp>
      </p:grpSp>
      <p:grpSp>
        <p:nvGrpSpPr>
          <p:cNvPr name="Group 7" id="7"/>
          <p:cNvGrpSpPr/>
          <p:nvPr/>
        </p:nvGrpSpPr>
        <p:grpSpPr>
          <a:xfrm rot="0">
            <a:off x="4191521" y="3565827"/>
            <a:ext cx="9904959" cy="2642905"/>
            <a:chOff x="0" y="0"/>
            <a:chExt cx="2608713" cy="696074"/>
          </a:xfrm>
        </p:grpSpPr>
        <p:sp>
          <p:nvSpPr>
            <p:cNvPr name="Freeform 8" id="8"/>
            <p:cNvSpPr/>
            <p:nvPr/>
          </p:nvSpPr>
          <p:spPr>
            <a:xfrm flipH="false" flipV="false" rot="0">
              <a:off x="0" y="0"/>
              <a:ext cx="2608713" cy="696074"/>
            </a:xfrm>
            <a:custGeom>
              <a:avLst/>
              <a:gdLst/>
              <a:ahLst/>
              <a:cxnLst/>
              <a:rect r="r" b="b" t="t" l="l"/>
              <a:pathLst>
                <a:path h="696074" w="2608713">
                  <a:moveTo>
                    <a:pt x="0" y="0"/>
                  </a:moveTo>
                  <a:lnTo>
                    <a:pt x="2608713" y="0"/>
                  </a:lnTo>
                  <a:lnTo>
                    <a:pt x="2608713" y="696074"/>
                  </a:lnTo>
                  <a:lnTo>
                    <a:pt x="0" y="696074"/>
                  </a:lnTo>
                  <a:close/>
                </a:path>
              </a:pathLst>
            </a:custGeom>
            <a:solidFill>
              <a:srgbClr val="FFFFFF"/>
            </a:solidFill>
          </p:spPr>
        </p:sp>
        <p:sp>
          <p:nvSpPr>
            <p:cNvPr name="TextBox 9" id="9"/>
            <p:cNvSpPr txBox="true"/>
            <p:nvPr/>
          </p:nvSpPr>
          <p:spPr>
            <a:xfrm>
              <a:off x="0" y="-19050"/>
              <a:ext cx="2608713" cy="715124"/>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237307"/>
            <a:ext cx="9904959" cy="680751"/>
          </a:xfrm>
          <a:custGeom>
            <a:avLst/>
            <a:gdLst/>
            <a:ahLst/>
            <a:cxnLst/>
            <a:rect r="r" b="b" t="t" l="l"/>
            <a:pathLst>
              <a:path h="680751" w="9904959">
                <a:moveTo>
                  <a:pt x="0" y="0"/>
                </a:moveTo>
                <a:lnTo>
                  <a:pt x="9904958" y="0"/>
                </a:lnTo>
                <a:lnTo>
                  <a:pt x="9904958" y="680751"/>
                </a:lnTo>
                <a:lnTo>
                  <a:pt x="0" y="680751"/>
                </a:lnTo>
                <a:lnTo>
                  <a:pt x="0" y="0"/>
                </a:lnTo>
                <a:close/>
              </a:path>
            </a:pathLst>
          </a:custGeom>
          <a:blipFill>
            <a:blip r:embed="rId7"/>
            <a:stretch>
              <a:fillRect l="0" t="-187363" r="0" b="0"/>
            </a:stretch>
          </a:blipFill>
        </p:spPr>
      </p:sp>
      <p:sp>
        <p:nvSpPr>
          <p:cNvPr name="TextBox 11" id="11"/>
          <p:cNvSpPr txBox="true"/>
          <p:nvPr/>
        </p:nvSpPr>
        <p:spPr>
          <a:xfrm rot="0">
            <a:off x="4441321" y="4633175"/>
            <a:ext cx="9405358" cy="1134950"/>
          </a:xfrm>
          <a:prstGeom prst="rect">
            <a:avLst/>
          </a:prstGeom>
        </p:spPr>
        <p:txBody>
          <a:bodyPr anchor="t" rtlCol="false" tIns="0" lIns="0" bIns="0" rIns="0">
            <a:spAutoFit/>
          </a:bodyPr>
          <a:lstStyle/>
          <a:p>
            <a:pPr algn="ctr">
              <a:lnSpc>
                <a:spcPts val="9110"/>
              </a:lnSpc>
            </a:pPr>
            <a:r>
              <a:rPr lang="en-US" sz="6602" spc="92">
                <a:solidFill>
                  <a:srgbClr val="040506"/>
                </a:solidFill>
                <a:latin typeface="Archivo Black"/>
                <a:ea typeface="Archivo Black"/>
                <a:cs typeface="Archivo Black"/>
                <a:sym typeface="Archivo Black"/>
              </a:rPr>
              <a:t>REGULATION ACT</a:t>
            </a:r>
          </a:p>
        </p:txBody>
      </p:sp>
      <p:sp>
        <p:nvSpPr>
          <p:cNvPr name="TextBox 12" id="12"/>
          <p:cNvSpPr txBox="true"/>
          <p:nvPr/>
        </p:nvSpPr>
        <p:spPr>
          <a:xfrm rot="0">
            <a:off x="7928152" y="2080902"/>
            <a:ext cx="2431696" cy="476250"/>
          </a:xfrm>
          <a:prstGeom prst="rect">
            <a:avLst/>
          </a:prstGeom>
        </p:spPr>
        <p:txBody>
          <a:bodyPr anchor="t" rtlCol="false" tIns="0" lIns="0" bIns="0" rIns="0">
            <a:spAutoFit/>
          </a:bodyPr>
          <a:lstStyle/>
          <a:p>
            <a:pPr algn="ctr">
              <a:lnSpc>
                <a:spcPts val="3692"/>
              </a:lnSpc>
            </a:pPr>
            <a:r>
              <a:rPr lang="en-US" b="true" sz="3077" spc="-61">
                <a:solidFill>
                  <a:srgbClr val="040506"/>
                </a:solidFill>
                <a:latin typeface="Montserrat Classic Bold"/>
                <a:ea typeface="Montserrat Classic Bold"/>
                <a:cs typeface="Montserrat Classic Bold"/>
                <a:sym typeface="Montserrat Classic Bold"/>
              </a:rPr>
              <a:t>FCRA</a:t>
            </a:r>
          </a:p>
        </p:txBody>
      </p:sp>
      <p:sp>
        <p:nvSpPr>
          <p:cNvPr name="TextBox 13" id="13"/>
          <p:cNvSpPr txBox="true"/>
          <p:nvPr/>
        </p:nvSpPr>
        <p:spPr>
          <a:xfrm rot="0">
            <a:off x="4252133" y="3863095"/>
            <a:ext cx="9844347"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ea typeface="Archivo Black"/>
                <a:cs typeface="Archivo Black"/>
                <a:sym typeface="Archivo Black"/>
              </a:rPr>
              <a:t>FOREIGN CONTRIBUTION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1013046" y="0"/>
            <a:ext cx="18270100" cy="10202867"/>
          </a:xfrm>
          <a:custGeom>
            <a:avLst/>
            <a:gdLst/>
            <a:ahLst/>
            <a:cxnLst/>
            <a:rect r="r" b="b" t="t" l="l"/>
            <a:pathLst>
              <a:path h="10202867" w="18270100">
                <a:moveTo>
                  <a:pt x="0" y="0"/>
                </a:moveTo>
                <a:lnTo>
                  <a:pt x="18270099" y="0"/>
                </a:lnTo>
                <a:lnTo>
                  <a:pt x="18270099" y="10202867"/>
                </a:lnTo>
                <a:lnTo>
                  <a:pt x="0" y="10202867"/>
                </a:lnTo>
                <a:lnTo>
                  <a:pt x="0" y="0"/>
                </a:lnTo>
                <a:close/>
              </a:path>
            </a:pathLst>
          </a:custGeom>
          <a:blipFill>
            <a:blip r:embed="rId2"/>
            <a:stretch>
              <a:fillRect l="-1918" t="0" r="-1918" b="-23997"/>
            </a:stretch>
          </a:blipFill>
        </p:spPr>
      </p:sp>
      <p:sp>
        <p:nvSpPr>
          <p:cNvPr name="Freeform 3" id="3"/>
          <p:cNvSpPr/>
          <p:nvPr/>
        </p:nvSpPr>
        <p:spPr>
          <a:xfrm flipH="false" flipV="false" rot="0">
            <a:off x="0" y="-5010397"/>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2"/>
            <a:stretch>
              <a:fillRect l="0" t="-31574" r="0" b="-31574"/>
            </a:stretch>
          </a:blipFill>
        </p:spPr>
      </p:sp>
      <p:grpSp>
        <p:nvGrpSpPr>
          <p:cNvPr name="Group 4" id="4"/>
          <p:cNvGrpSpPr/>
          <p:nvPr/>
        </p:nvGrpSpPr>
        <p:grpSpPr>
          <a:xfrm rot="0">
            <a:off x="848539" y="3142906"/>
            <a:ext cx="736150" cy="636369"/>
            <a:chOff x="0" y="0"/>
            <a:chExt cx="193883" cy="167603"/>
          </a:xfrm>
        </p:grpSpPr>
        <p:sp>
          <p:nvSpPr>
            <p:cNvPr name="Freeform 5" id="5"/>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6" id="6"/>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03</a:t>
              </a:r>
            </a:p>
          </p:txBody>
        </p:sp>
      </p:grpSp>
      <p:sp>
        <p:nvSpPr>
          <p:cNvPr name="TextBox 7" id="7"/>
          <p:cNvSpPr txBox="true"/>
          <p:nvPr/>
        </p:nvSpPr>
        <p:spPr>
          <a:xfrm rot="0">
            <a:off x="1681496" y="3038548"/>
            <a:ext cx="7929944" cy="2159000"/>
          </a:xfrm>
          <a:prstGeom prst="rect">
            <a:avLst/>
          </a:prstGeom>
        </p:spPr>
        <p:txBody>
          <a:bodyPr anchor="t" rtlCol="false" tIns="0" lIns="0" bIns="0" rIns="0">
            <a:spAutoFit/>
          </a:bodyPr>
          <a:lstStyle/>
          <a:p>
            <a:pPr algn="l">
              <a:lnSpc>
                <a:spcPts val="4420"/>
              </a:lnSpc>
            </a:pPr>
            <a:r>
              <a:rPr lang="en-US" sz="2600" b="true">
                <a:solidFill>
                  <a:srgbClr val="010101"/>
                </a:solidFill>
                <a:latin typeface="Open Sauce Bold"/>
                <a:ea typeface="Open Sauce Bold"/>
                <a:cs typeface="Open Sauce Bold"/>
                <a:sym typeface="Open Sauce Bold"/>
              </a:rPr>
              <a:t>In cases where the Indian recipient organisation and the foreign donor organisation have common members, the following conditions must be met</a:t>
            </a:r>
          </a:p>
        </p:txBody>
      </p:sp>
      <p:grpSp>
        <p:nvGrpSpPr>
          <p:cNvPr name="Group 8" id="8"/>
          <p:cNvGrpSpPr/>
          <p:nvPr/>
        </p:nvGrpSpPr>
        <p:grpSpPr>
          <a:xfrm rot="0">
            <a:off x="1584689" y="5197548"/>
            <a:ext cx="736150" cy="636369"/>
            <a:chOff x="0" y="0"/>
            <a:chExt cx="193883" cy="167603"/>
          </a:xfrm>
        </p:grpSpPr>
        <p:sp>
          <p:nvSpPr>
            <p:cNvPr name="Freeform 9" id="9"/>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363636"/>
            </a:solidFill>
          </p:spPr>
        </p:sp>
        <p:sp>
          <p:nvSpPr>
            <p:cNvPr name="TextBox 10" id="10"/>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a</a:t>
              </a:r>
            </a:p>
          </p:txBody>
        </p:sp>
      </p:grpSp>
      <p:sp>
        <p:nvSpPr>
          <p:cNvPr name="TextBox 11" id="11"/>
          <p:cNvSpPr txBox="true"/>
          <p:nvPr/>
        </p:nvSpPr>
        <p:spPr>
          <a:xfrm rot="0">
            <a:off x="2425868" y="5123987"/>
            <a:ext cx="7748978" cy="1063626"/>
          </a:xfrm>
          <a:prstGeom prst="rect">
            <a:avLst/>
          </a:prstGeom>
        </p:spPr>
        <p:txBody>
          <a:bodyPr anchor="t" rtlCol="false" tIns="0" lIns="0" bIns="0" rIns="0">
            <a:spAutoFit/>
          </a:bodyPr>
          <a:lstStyle/>
          <a:p>
            <a:pPr algn="l" marL="0" indent="0" lvl="0">
              <a:lnSpc>
                <a:spcPts val="4419"/>
              </a:lnSpc>
            </a:pPr>
            <a:r>
              <a:rPr lang="en-US" b="true" sz="2599">
                <a:solidFill>
                  <a:srgbClr val="010101"/>
                </a:solidFill>
                <a:latin typeface="Open Sauce Bold"/>
                <a:ea typeface="Open Sauce Bold"/>
                <a:cs typeface="Open Sauce Bold"/>
                <a:sym typeface="Open Sauce Bold"/>
              </a:rPr>
              <a:t>A chief functionary of the Indian organisation cannot be a member of the donor organisation.</a:t>
            </a:r>
          </a:p>
        </p:txBody>
      </p:sp>
      <p:grpSp>
        <p:nvGrpSpPr>
          <p:cNvPr name="Group 12" id="12"/>
          <p:cNvGrpSpPr/>
          <p:nvPr/>
        </p:nvGrpSpPr>
        <p:grpSpPr>
          <a:xfrm rot="0">
            <a:off x="1584689" y="6345071"/>
            <a:ext cx="736150" cy="636369"/>
            <a:chOff x="0" y="0"/>
            <a:chExt cx="193883" cy="167603"/>
          </a:xfrm>
        </p:grpSpPr>
        <p:sp>
          <p:nvSpPr>
            <p:cNvPr name="Freeform 13" id="13"/>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727070"/>
            </a:solidFill>
          </p:spPr>
        </p:sp>
        <p:sp>
          <p:nvSpPr>
            <p:cNvPr name="TextBox 14" id="14"/>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b</a:t>
              </a:r>
            </a:p>
          </p:txBody>
        </p:sp>
      </p:grpSp>
      <p:sp>
        <p:nvSpPr>
          <p:cNvPr name="TextBox 15" id="15"/>
          <p:cNvSpPr txBox="true"/>
          <p:nvPr/>
        </p:nvSpPr>
        <p:spPr>
          <a:xfrm rot="0">
            <a:off x="2425868" y="6345071"/>
            <a:ext cx="7526069" cy="2720976"/>
          </a:xfrm>
          <a:prstGeom prst="rect">
            <a:avLst/>
          </a:prstGeom>
        </p:spPr>
        <p:txBody>
          <a:bodyPr anchor="t" rtlCol="false" tIns="0" lIns="0" bIns="0" rIns="0">
            <a:spAutoFit/>
          </a:bodyPr>
          <a:lstStyle/>
          <a:p>
            <a:pPr algn="l" marL="0" indent="0" lvl="0">
              <a:lnSpc>
                <a:spcPts val="4419"/>
              </a:lnSpc>
            </a:pPr>
            <a:r>
              <a:rPr lang="en-US" b="true" sz="2599">
                <a:solidFill>
                  <a:srgbClr val="010101"/>
                </a:solidFill>
                <a:latin typeface="Open Sauce Bold"/>
                <a:ea typeface="Open Sauce Bold"/>
                <a:cs typeface="Open Sauce Bold"/>
                <a:sym typeface="Open Sauce Bold"/>
              </a:rPr>
              <a:t>A minimum of 51% of the members/office-bearers of the governing body of the Indian recipient organisation should not be employees/members of the foreign donor organisation.</a:t>
            </a:r>
          </a:p>
        </p:txBody>
      </p:sp>
      <p:grpSp>
        <p:nvGrpSpPr>
          <p:cNvPr name="Group 16" id="16"/>
          <p:cNvGrpSpPr/>
          <p:nvPr/>
        </p:nvGrpSpPr>
        <p:grpSpPr>
          <a:xfrm rot="0">
            <a:off x="2057793" y="423773"/>
            <a:ext cx="13799131" cy="1854696"/>
            <a:chOff x="0" y="0"/>
            <a:chExt cx="3634339" cy="488480"/>
          </a:xfrm>
        </p:grpSpPr>
        <p:sp>
          <p:nvSpPr>
            <p:cNvPr name="Freeform 17" id="17"/>
            <p:cNvSpPr/>
            <p:nvPr/>
          </p:nvSpPr>
          <p:spPr>
            <a:xfrm flipH="false" flipV="false" rot="0">
              <a:off x="0" y="0"/>
              <a:ext cx="3634339" cy="488480"/>
            </a:xfrm>
            <a:custGeom>
              <a:avLst/>
              <a:gdLst/>
              <a:ahLst/>
              <a:cxnLst/>
              <a:rect r="r" b="b" t="t" l="l"/>
              <a:pathLst>
                <a:path h="488480" w="3634339">
                  <a:moveTo>
                    <a:pt x="14026" y="0"/>
                  </a:moveTo>
                  <a:lnTo>
                    <a:pt x="3620313" y="0"/>
                  </a:lnTo>
                  <a:cubicBezTo>
                    <a:pt x="3628059" y="0"/>
                    <a:pt x="3634339" y="6280"/>
                    <a:pt x="3634339" y="14026"/>
                  </a:cubicBezTo>
                  <a:lnTo>
                    <a:pt x="3634339" y="474453"/>
                  </a:lnTo>
                  <a:cubicBezTo>
                    <a:pt x="3634339" y="482200"/>
                    <a:pt x="3628059" y="488480"/>
                    <a:pt x="3620313" y="488480"/>
                  </a:cubicBezTo>
                  <a:lnTo>
                    <a:pt x="14026" y="488480"/>
                  </a:lnTo>
                  <a:cubicBezTo>
                    <a:pt x="6280" y="488480"/>
                    <a:pt x="0" y="482200"/>
                    <a:pt x="0" y="474453"/>
                  </a:cubicBezTo>
                  <a:lnTo>
                    <a:pt x="0" y="14026"/>
                  </a:lnTo>
                  <a:cubicBezTo>
                    <a:pt x="0" y="6280"/>
                    <a:pt x="6280" y="0"/>
                    <a:pt x="14026" y="0"/>
                  </a:cubicBezTo>
                  <a:close/>
                </a:path>
              </a:pathLst>
            </a:custGeom>
            <a:solidFill>
              <a:srgbClr val="FFFFFF">
                <a:alpha val="86667"/>
              </a:srgbClr>
            </a:solidFill>
          </p:spPr>
        </p:sp>
        <p:sp>
          <p:nvSpPr>
            <p:cNvPr name="TextBox 18" id="18"/>
            <p:cNvSpPr txBox="true"/>
            <p:nvPr/>
          </p:nvSpPr>
          <p:spPr>
            <a:xfrm>
              <a:off x="0" y="-19050"/>
              <a:ext cx="3634339" cy="50753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2404959" y="935578"/>
            <a:ext cx="13202841"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PRIOR PERMISSION REGISTRATION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1855083" y="606552"/>
            <a:ext cx="18270100" cy="10202867"/>
          </a:xfrm>
          <a:custGeom>
            <a:avLst/>
            <a:gdLst/>
            <a:ahLst/>
            <a:cxnLst/>
            <a:rect r="r" b="b" t="t" l="l"/>
            <a:pathLst>
              <a:path h="10202867" w="18270100">
                <a:moveTo>
                  <a:pt x="0" y="0"/>
                </a:moveTo>
                <a:lnTo>
                  <a:pt x="18270099" y="0"/>
                </a:lnTo>
                <a:lnTo>
                  <a:pt x="18270099" y="10202868"/>
                </a:lnTo>
                <a:lnTo>
                  <a:pt x="0" y="10202868"/>
                </a:lnTo>
                <a:lnTo>
                  <a:pt x="0" y="0"/>
                </a:lnTo>
                <a:close/>
              </a:path>
            </a:pathLst>
          </a:custGeom>
          <a:blipFill>
            <a:blip r:embed="rId2"/>
            <a:stretch>
              <a:fillRect l="-1918" t="0" r="-1918" b="-23997"/>
            </a:stretch>
          </a:blipFill>
        </p:spPr>
      </p:sp>
      <p:sp>
        <p:nvSpPr>
          <p:cNvPr name="Freeform 3" id="3"/>
          <p:cNvSpPr/>
          <p:nvPr/>
        </p:nvSpPr>
        <p:spPr>
          <a:xfrm flipH="false" flipV="false" rot="0">
            <a:off x="0" y="-5010397"/>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2"/>
            <a:stretch>
              <a:fillRect l="0" t="-31574" r="0" b="-31574"/>
            </a:stretch>
          </a:blipFill>
        </p:spPr>
      </p:sp>
      <p:grpSp>
        <p:nvGrpSpPr>
          <p:cNvPr name="Group 4" id="4"/>
          <p:cNvGrpSpPr/>
          <p:nvPr/>
        </p:nvGrpSpPr>
        <p:grpSpPr>
          <a:xfrm rot="0">
            <a:off x="7564721" y="3805164"/>
            <a:ext cx="736150" cy="636369"/>
            <a:chOff x="0" y="0"/>
            <a:chExt cx="193883" cy="167603"/>
          </a:xfrm>
        </p:grpSpPr>
        <p:sp>
          <p:nvSpPr>
            <p:cNvPr name="Freeform 5" id="5"/>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6" id="6"/>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04</a:t>
              </a:r>
            </a:p>
          </p:txBody>
        </p:sp>
      </p:grpSp>
      <p:sp>
        <p:nvSpPr>
          <p:cNvPr name="TextBox 7" id="7"/>
          <p:cNvSpPr txBox="true"/>
          <p:nvPr/>
        </p:nvSpPr>
        <p:spPr>
          <a:xfrm rot="0">
            <a:off x="8397679" y="3700806"/>
            <a:ext cx="7929944" cy="1054100"/>
          </a:xfrm>
          <a:prstGeom prst="rect">
            <a:avLst/>
          </a:prstGeom>
        </p:spPr>
        <p:txBody>
          <a:bodyPr anchor="t" rtlCol="false" tIns="0" lIns="0" bIns="0" rIns="0">
            <a:spAutoFit/>
          </a:bodyPr>
          <a:lstStyle/>
          <a:p>
            <a:pPr algn="l">
              <a:lnSpc>
                <a:spcPts val="4420"/>
              </a:lnSpc>
            </a:pPr>
            <a:r>
              <a:rPr lang="en-US" sz="2600" b="true">
                <a:solidFill>
                  <a:srgbClr val="010101"/>
                </a:solidFill>
                <a:latin typeface="Open Sauce Bold"/>
                <a:ea typeface="Open Sauce Bold"/>
                <a:cs typeface="Open Sauce Bold"/>
                <a:sym typeface="Open Sauce Bold"/>
              </a:rPr>
              <a:t>In cases where the foreign donor is an individual</a:t>
            </a:r>
          </a:p>
        </p:txBody>
      </p:sp>
      <p:grpSp>
        <p:nvGrpSpPr>
          <p:cNvPr name="Group 8" id="8"/>
          <p:cNvGrpSpPr/>
          <p:nvPr/>
        </p:nvGrpSpPr>
        <p:grpSpPr>
          <a:xfrm rot="0">
            <a:off x="8442763" y="4916831"/>
            <a:ext cx="736150" cy="636369"/>
            <a:chOff x="0" y="0"/>
            <a:chExt cx="193883" cy="167603"/>
          </a:xfrm>
        </p:grpSpPr>
        <p:sp>
          <p:nvSpPr>
            <p:cNvPr name="Freeform 9" id="9"/>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363636"/>
            </a:solidFill>
          </p:spPr>
        </p:sp>
        <p:sp>
          <p:nvSpPr>
            <p:cNvPr name="TextBox 10" id="10"/>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a</a:t>
              </a:r>
            </a:p>
          </p:txBody>
        </p:sp>
      </p:grpSp>
      <p:sp>
        <p:nvSpPr>
          <p:cNvPr name="TextBox 11" id="11"/>
          <p:cNvSpPr txBox="true"/>
          <p:nvPr/>
        </p:nvSpPr>
        <p:spPr>
          <a:xfrm rot="0">
            <a:off x="9283941" y="4843270"/>
            <a:ext cx="7748978" cy="1063626"/>
          </a:xfrm>
          <a:prstGeom prst="rect">
            <a:avLst/>
          </a:prstGeom>
        </p:spPr>
        <p:txBody>
          <a:bodyPr anchor="t" rtlCol="false" tIns="0" lIns="0" bIns="0" rIns="0">
            <a:spAutoFit/>
          </a:bodyPr>
          <a:lstStyle/>
          <a:p>
            <a:pPr algn="l" marL="0" indent="0" lvl="0">
              <a:lnSpc>
                <a:spcPts val="4419"/>
              </a:lnSpc>
            </a:pPr>
            <a:r>
              <a:rPr lang="en-US" b="true" sz="2599">
                <a:solidFill>
                  <a:srgbClr val="010101"/>
                </a:solidFill>
                <a:latin typeface="Open Sauce Bold"/>
                <a:ea typeface="Open Sauce Bold"/>
                <a:cs typeface="Open Sauce Bold"/>
                <a:sym typeface="Open Sauce Bold"/>
              </a:rPr>
              <a:t>The Indian organisation cannot have him as its Chief Functionary.</a:t>
            </a:r>
          </a:p>
        </p:txBody>
      </p:sp>
      <p:grpSp>
        <p:nvGrpSpPr>
          <p:cNvPr name="Group 12" id="12"/>
          <p:cNvGrpSpPr/>
          <p:nvPr/>
        </p:nvGrpSpPr>
        <p:grpSpPr>
          <a:xfrm rot="0">
            <a:off x="8442763" y="6064354"/>
            <a:ext cx="736150" cy="636369"/>
            <a:chOff x="0" y="0"/>
            <a:chExt cx="193883" cy="167603"/>
          </a:xfrm>
        </p:grpSpPr>
        <p:sp>
          <p:nvSpPr>
            <p:cNvPr name="Freeform 13" id="13"/>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727070"/>
            </a:solidFill>
          </p:spPr>
        </p:sp>
        <p:sp>
          <p:nvSpPr>
            <p:cNvPr name="TextBox 14" id="14"/>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b</a:t>
              </a:r>
            </a:p>
          </p:txBody>
        </p:sp>
      </p:grpSp>
      <p:sp>
        <p:nvSpPr>
          <p:cNvPr name="TextBox 15" id="15"/>
          <p:cNvSpPr txBox="true"/>
          <p:nvPr/>
        </p:nvSpPr>
        <p:spPr>
          <a:xfrm rot="0">
            <a:off x="9283941" y="6064354"/>
            <a:ext cx="7526069" cy="2720976"/>
          </a:xfrm>
          <a:prstGeom prst="rect">
            <a:avLst/>
          </a:prstGeom>
        </p:spPr>
        <p:txBody>
          <a:bodyPr anchor="t" rtlCol="false" tIns="0" lIns="0" bIns="0" rIns="0">
            <a:spAutoFit/>
          </a:bodyPr>
          <a:lstStyle/>
          <a:p>
            <a:pPr algn="l" marL="0" indent="0" lvl="0">
              <a:lnSpc>
                <a:spcPts val="4419"/>
              </a:lnSpc>
            </a:pPr>
            <a:r>
              <a:rPr lang="en-US" b="true" sz="2599">
                <a:solidFill>
                  <a:srgbClr val="010101"/>
                </a:solidFill>
                <a:latin typeface="Open Sauce Bold"/>
                <a:ea typeface="Open Sauce Bold"/>
                <a:cs typeface="Open Sauce Bold"/>
                <a:sym typeface="Open Sauce Bold"/>
              </a:rPr>
              <a:t>A minimum of 51% of the office bearers/members of the governing body of the recipient organisation should not be family members or close relatives of the donor.</a:t>
            </a:r>
          </a:p>
        </p:txBody>
      </p:sp>
      <p:grpSp>
        <p:nvGrpSpPr>
          <p:cNvPr name="Group 16" id="16"/>
          <p:cNvGrpSpPr/>
          <p:nvPr/>
        </p:nvGrpSpPr>
        <p:grpSpPr>
          <a:xfrm rot="0">
            <a:off x="2057793" y="423773"/>
            <a:ext cx="13799131" cy="1854696"/>
            <a:chOff x="0" y="0"/>
            <a:chExt cx="3634339" cy="488480"/>
          </a:xfrm>
        </p:grpSpPr>
        <p:sp>
          <p:nvSpPr>
            <p:cNvPr name="Freeform 17" id="17"/>
            <p:cNvSpPr/>
            <p:nvPr/>
          </p:nvSpPr>
          <p:spPr>
            <a:xfrm flipH="false" flipV="false" rot="0">
              <a:off x="0" y="0"/>
              <a:ext cx="3634339" cy="488480"/>
            </a:xfrm>
            <a:custGeom>
              <a:avLst/>
              <a:gdLst/>
              <a:ahLst/>
              <a:cxnLst/>
              <a:rect r="r" b="b" t="t" l="l"/>
              <a:pathLst>
                <a:path h="488480" w="3634339">
                  <a:moveTo>
                    <a:pt x="14026" y="0"/>
                  </a:moveTo>
                  <a:lnTo>
                    <a:pt x="3620313" y="0"/>
                  </a:lnTo>
                  <a:cubicBezTo>
                    <a:pt x="3628059" y="0"/>
                    <a:pt x="3634339" y="6280"/>
                    <a:pt x="3634339" y="14026"/>
                  </a:cubicBezTo>
                  <a:lnTo>
                    <a:pt x="3634339" y="474453"/>
                  </a:lnTo>
                  <a:cubicBezTo>
                    <a:pt x="3634339" y="482200"/>
                    <a:pt x="3628059" y="488480"/>
                    <a:pt x="3620313" y="488480"/>
                  </a:cubicBezTo>
                  <a:lnTo>
                    <a:pt x="14026" y="488480"/>
                  </a:lnTo>
                  <a:cubicBezTo>
                    <a:pt x="6280" y="488480"/>
                    <a:pt x="0" y="482200"/>
                    <a:pt x="0" y="474453"/>
                  </a:cubicBezTo>
                  <a:lnTo>
                    <a:pt x="0" y="14026"/>
                  </a:lnTo>
                  <a:cubicBezTo>
                    <a:pt x="0" y="6280"/>
                    <a:pt x="6280" y="0"/>
                    <a:pt x="14026" y="0"/>
                  </a:cubicBezTo>
                  <a:close/>
                </a:path>
              </a:pathLst>
            </a:custGeom>
            <a:solidFill>
              <a:srgbClr val="FFFFFF">
                <a:alpha val="86667"/>
              </a:srgbClr>
            </a:solidFill>
          </p:spPr>
        </p:sp>
        <p:sp>
          <p:nvSpPr>
            <p:cNvPr name="TextBox 18" id="18"/>
            <p:cNvSpPr txBox="true"/>
            <p:nvPr/>
          </p:nvSpPr>
          <p:spPr>
            <a:xfrm>
              <a:off x="0" y="-19050"/>
              <a:ext cx="3634339" cy="50753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2404959" y="935578"/>
            <a:ext cx="13202841"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PRIOR PERMISSION REGISTRATION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095375" y="4458992"/>
            <a:ext cx="6756955" cy="4228338"/>
            <a:chOff x="0" y="0"/>
            <a:chExt cx="2306388" cy="1443282"/>
          </a:xfrm>
        </p:grpSpPr>
        <p:sp>
          <p:nvSpPr>
            <p:cNvPr name="Freeform 4" id="4"/>
            <p:cNvSpPr/>
            <p:nvPr/>
          </p:nvSpPr>
          <p:spPr>
            <a:xfrm flipH="false" flipV="false" rot="0">
              <a:off x="0" y="0"/>
              <a:ext cx="2306388" cy="1443282"/>
            </a:xfrm>
            <a:custGeom>
              <a:avLst/>
              <a:gdLst/>
              <a:ahLst/>
              <a:cxnLst/>
              <a:rect r="r" b="b" t="t" l="l"/>
              <a:pathLst>
                <a:path h="1443282" w="2306388">
                  <a:moveTo>
                    <a:pt x="12603" y="0"/>
                  </a:moveTo>
                  <a:lnTo>
                    <a:pt x="2293785" y="0"/>
                  </a:lnTo>
                  <a:cubicBezTo>
                    <a:pt x="2300746" y="0"/>
                    <a:pt x="2306388" y="5643"/>
                    <a:pt x="2306388" y="12603"/>
                  </a:cubicBezTo>
                  <a:lnTo>
                    <a:pt x="2306388" y="1430678"/>
                  </a:lnTo>
                  <a:cubicBezTo>
                    <a:pt x="2306388" y="1437639"/>
                    <a:pt x="2300746" y="1443282"/>
                    <a:pt x="2293785" y="1443282"/>
                  </a:cubicBezTo>
                  <a:lnTo>
                    <a:pt x="12603" y="1443282"/>
                  </a:lnTo>
                  <a:cubicBezTo>
                    <a:pt x="5643" y="1443282"/>
                    <a:pt x="0" y="1437639"/>
                    <a:pt x="0" y="1430678"/>
                  </a:cubicBezTo>
                  <a:lnTo>
                    <a:pt x="0" y="12603"/>
                  </a:lnTo>
                  <a:cubicBezTo>
                    <a:pt x="0" y="5643"/>
                    <a:pt x="5643" y="0"/>
                    <a:pt x="12603" y="0"/>
                  </a:cubicBezTo>
                  <a:close/>
                </a:path>
              </a:pathLst>
            </a:custGeom>
            <a:solidFill>
              <a:srgbClr val="131211"/>
            </a:solidFill>
          </p:spPr>
        </p:sp>
        <p:sp>
          <p:nvSpPr>
            <p:cNvPr name="TextBox 5" id="5"/>
            <p:cNvSpPr txBox="true"/>
            <p:nvPr/>
          </p:nvSpPr>
          <p:spPr>
            <a:xfrm>
              <a:off x="0" y="-19050"/>
              <a:ext cx="2306388" cy="146233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7" id="7"/>
          <p:cNvGrpSpPr>
            <a:grpSpLocks noChangeAspect="true"/>
          </p:cNvGrpSpPr>
          <p:nvPr/>
        </p:nvGrpSpPr>
        <p:grpSpPr>
          <a:xfrm rot="0">
            <a:off x="7613275" y="0"/>
            <a:ext cx="10674725" cy="6004533"/>
            <a:chOff x="0" y="0"/>
            <a:chExt cx="6089457" cy="3425320"/>
          </a:xfrm>
        </p:grpSpPr>
        <p:sp>
          <p:nvSpPr>
            <p:cNvPr name="Freeform 8" id="8"/>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9" id="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grpSp>
        <p:nvGrpSpPr>
          <p:cNvPr name="Group 10" id="10"/>
          <p:cNvGrpSpPr/>
          <p:nvPr/>
        </p:nvGrpSpPr>
        <p:grpSpPr>
          <a:xfrm rot="0">
            <a:off x="1028700" y="3457620"/>
            <a:ext cx="6425702" cy="3995597"/>
            <a:chOff x="0" y="0"/>
            <a:chExt cx="2193320" cy="1363839"/>
          </a:xfrm>
        </p:grpSpPr>
        <p:sp>
          <p:nvSpPr>
            <p:cNvPr name="Freeform 11" id="11"/>
            <p:cNvSpPr/>
            <p:nvPr/>
          </p:nvSpPr>
          <p:spPr>
            <a:xfrm flipH="false" flipV="false" rot="0">
              <a:off x="0" y="0"/>
              <a:ext cx="2193320" cy="1363839"/>
            </a:xfrm>
            <a:custGeom>
              <a:avLst/>
              <a:gdLst/>
              <a:ahLst/>
              <a:cxnLst/>
              <a:rect r="r" b="b" t="t" l="l"/>
              <a:pathLst>
                <a:path h="1363839" w="2193320">
                  <a:moveTo>
                    <a:pt x="13253" y="0"/>
                  </a:moveTo>
                  <a:lnTo>
                    <a:pt x="2180067" y="0"/>
                  </a:lnTo>
                  <a:cubicBezTo>
                    <a:pt x="2183582" y="0"/>
                    <a:pt x="2186953" y="1396"/>
                    <a:pt x="2189438" y="3882"/>
                  </a:cubicBezTo>
                  <a:cubicBezTo>
                    <a:pt x="2191924" y="6367"/>
                    <a:pt x="2193320" y="9738"/>
                    <a:pt x="2193320" y="13253"/>
                  </a:cubicBezTo>
                  <a:lnTo>
                    <a:pt x="2193320" y="1350586"/>
                  </a:lnTo>
                  <a:cubicBezTo>
                    <a:pt x="2193320" y="1354101"/>
                    <a:pt x="2191924" y="1357472"/>
                    <a:pt x="2189438" y="1359957"/>
                  </a:cubicBezTo>
                  <a:cubicBezTo>
                    <a:pt x="2186953" y="1362443"/>
                    <a:pt x="2183582" y="1363839"/>
                    <a:pt x="2180067" y="1363839"/>
                  </a:cubicBezTo>
                  <a:lnTo>
                    <a:pt x="13253" y="1363839"/>
                  </a:lnTo>
                  <a:cubicBezTo>
                    <a:pt x="9738" y="1363839"/>
                    <a:pt x="6367" y="1362443"/>
                    <a:pt x="3882" y="1359957"/>
                  </a:cubicBezTo>
                  <a:cubicBezTo>
                    <a:pt x="1396" y="1357472"/>
                    <a:pt x="0" y="1354101"/>
                    <a:pt x="0" y="1350586"/>
                  </a:cubicBezTo>
                  <a:lnTo>
                    <a:pt x="0" y="13253"/>
                  </a:lnTo>
                  <a:cubicBezTo>
                    <a:pt x="0" y="9738"/>
                    <a:pt x="1396" y="6367"/>
                    <a:pt x="3882" y="3882"/>
                  </a:cubicBezTo>
                  <a:cubicBezTo>
                    <a:pt x="6367" y="1396"/>
                    <a:pt x="9738" y="0"/>
                    <a:pt x="13253" y="0"/>
                  </a:cubicBezTo>
                  <a:close/>
                </a:path>
              </a:pathLst>
            </a:custGeom>
            <a:solidFill>
              <a:srgbClr val="131211"/>
            </a:solidFill>
          </p:spPr>
        </p:sp>
        <p:sp>
          <p:nvSpPr>
            <p:cNvPr name="TextBox 12" id="12"/>
            <p:cNvSpPr txBox="true"/>
            <p:nvPr/>
          </p:nvSpPr>
          <p:spPr>
            <a:xfrm>
              <a:off x="0" y="-19050"/>
              <a:ext cx="2193320" cy="1382889"/>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2300775" y="1158585"/>
            <a:ext cx="7238899" cy="848349"/>
          </a:xfrm>
          <a:prstGeom prst="rect">
            <a:avLst/>
          </a:prstGeom>
        </p:spPr>
        <p:txBody>
          <a:bodyPr anchor="t" rtlCol="false" tIns="0" lIns="0" bIns="0" rIns="0">
            <a:spAutoFit/>
          </a:bodyPr>
          <a:lstStyle/>
          <a:p>
            <a:pPr algn="l" marL="0" indent="0" lvl="0">
              <a:lnSpc>
                <a:spcPts val="6842"/>
              </a:lnSpc>
              <a:spcBef>
                <a:spcPct val="0"/>
              </a:spcBef>
            </a:pPr>
            <a:r>
              <a:rPr lang="en-US" sz="4958" spc="173">
                <a:solidFill>
                  <a:srgbClr val="010101"/>
                </a:solidFill>
                <a:latin typeface="Archivo Black"/>
                <a:ea typeface="Archivo Black"/>
                <a:cs typeface="Archivo Black"/>
                <a:sym typeface="Archivo Black"/>
              </a:rPr>
              <a:t>DOCUMENTATION</a:t>
            </a:r>
          </a:p>
        </p:txBody>
      </p:sp>
      <p:grpSp>
        <p:nvGrpSpPr>
          <p:cNvPr name="Group 14" id="14"/>
          <p:cNvGrpSpPr/>
          <p:nvPr/>
        </p:nvGrpSpPr>
        <p:grpSpPr>
          <a:xfrm rot="0">
            <a:off x="6014694" y="3002267"/>
            <a:ext cx="2630326" cy="2260437"/>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6" id="16"/>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7" id="17"/>
          <p:cNvSpPr txBox="true"/>
          <p:nvPr/>
        </p:nvSpPr>
        <p:spPr>
          <a:xfrm rot="0">
            <a:off x="1312952" y="3656678"/>
            <a:ext cx="4950833" cy="3828288"/>
          </a:xfrm>
          <a:prstGeom prst="rect">
            <a:avLst/>
          </a:prstGeom>
        </p:spPr>
        <p:txBody>
          <a:bodyPr anchor="t" rtlCol="false" tIns="0" lIns="0" bIns="0" rIns="0">
            <a:spAutoFit/>
          </a:bodyPr>
          <a:lstStyle/>
          <a:p>
            <a:pPr algn="l">
              <a:lnSpc>
                <a:spcPts val="2345"/>
              </a:lnSpc>
            </a:pPr>
            <a:r>
              <a:rPr lang="en-US" sz="1699" spc="166">
                <a:solidFill>
                  <a:srgbClr val="F2F4F5"/>
                </a:solidFill>
                <a:latin typeface="Montserrat Light"/>
                <a:ea typeface="Montserrat Light"/>
                <a:cs typeface="Montserrat Light"/>
                <a:sym typeface="Montserrat Light"/>
              </a:rPr>
              <a:t>1. Jpg file of the chief functionary signature’s</a:t>
            </a:r>
          </a:p>
          <a:p>
            <a:pPr algn="l">
              <a:lnSpc>
                <a:spcPts val="2345"/>
              </a:lnSpc>
            </a:pPr>
            <a:r>
              <a:rPr lang="en-US" sz="1699" spc="166">
                <a:solidFill>
                  <a:srgbClr val="F2F4F5"/>
                </a:solidFill>
                <a:latin typeface="Montserrat Light"/>
                <a:ea typeface="Montserrat Light"/>
                <a:cs typeface="Montserrat Light"/>
                <a:sym typeface="Montserrat Light"/>
              </a:rPr>
              <a:t>2. Self-certified copy of registration certificate of the association, relevant pages of MoA (Memorandum of Association) or AoA (Articles of Association)</a:t>
            </a:r>
          </a:p>
          <a:p>
            <a:pPr algn="l">
              <a:lnSpc>
                <a:spcPts val="2345"/>
              </a:lnSpc>
            </a:pPr>
            <a:r>
              <a:rPr lang="en-US" sz="1699" spc="166">
                <a:solidFill>
                  <a:srgbClr val="F2F4F5"/>
                </a:solidFill>
                <a:latin typeface="Montserrat Light"/>
                <a:ea typeface="Montserrat Light"/>
                <a:cs typeface="Montserrat Light"/>
                <a:sym typeface="Montserrat Light"/>
              </a:rPr>
              <a:t>3. Last 3 years’ activity reports</a:t>
            </a:r>
          </a:p>
          <a:p>
            <a:pPr algn="l">
              <a:lnSpc>
                <a:spcPts val="2345"/>
              </a:lnSpc>
            </a:pPr>
            <a:r>
              <a:rPr lang="en-US" sz="1699" spc="166">
                <a:solidFill>
                  <a:srgbClr val="F2F4F5"/>
                </a:solidFill>
                <a:latin typeface="Montserrat Light"/>
                <a:ea typeface="Montserrat Light"/>
                <a:cs typeface="Montserrat Light"/>
                <a:sym typeface="Montserrat Light"/>
              </a:rPr>
              <a:t>4. Copies of audited financial statements of the last 3 years</a:t>
            </a:r>
          </a:p>
          <a:p>
            <a:pPr algn="l">
              <a:lnSpc>
                <a:spcPts val="2345"/>
              </a:lnSpc>
            </a:pPr>
            <a:r>
              <a:rPr lang="en-US" sz="1699" spc="166">
                <a:solidFill>
                  <a:srgbClr val="F2F4F5"/>
                </a:solidFill>
                <a:latin typeface="Montserrat Light"/>
                <a:ea typeface="Montserrat Light"/>
                <a:cs typeface="Montserrat Light"/>
                <a:sym typeface="Montserrat Light"/>
              </a:rPr>
              <a:t>5. Fee: ₹2000</a:t>
            </a:r>
          </a:p>
          <a:p>
            <a:pPr algn="l">
              <a:lnSpc>
                <a:spcPts val="2345"/>
              </a:lnSpc>
            </a:pPr>
            <a:r>
              <a:rPr lang="en-US" sz="1699" spc="166">
                <a:solidFill>
                  <a:srgbClr val="F2F4F5"/>
                </a:solidFill>
                <a:latin typeface="Montserrat Light"/>
                <a:ea typeface="Montserrat Light"/>
                <a:cs typeface="Montserrat Light"/>
                <a:sym typeface="Montserrat Light"/>
              </a:rPr>
              <a:t>6. Validity: 5 Years</a:t>
            </a:r>
          </a:p>
          <a:p>
            <a:pPr algn="l">
              <a:lnSpc>
                <a:spcPts val="2345"/>
              </a:lnSpc>
            </a:pPr>
          </a:p>
        </p:txBody>
      </p:sp>
      <p:grpSp>
        <p:nvGrpSpPr>
          <p:cNvPr name="Group 18" id="18"/>
          <p:cNvGrpSpPr/>
          <p:nvPr/>
        </p:nvGrpSpPr>
        <p:grpSpPr>
          <a:xfrm rot="0">
            <a:off x="7975313" y="4132485"/>
            <a:ext cx="2606954" cy="2240351"/>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0" id="20"/>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10610842" y="4639967"/>
            <a:ext cx="4950833" cy="4123563"/>
          </a:xfrm>
          <a:prstGeom prst="rect">
            <a:avLst/>
          </a:prstGeom>
        </p:spPr>
        <p:txBody>
          <a:bodyPr anchor="t" rtlCol="false" tIns="0" lIns="0" bIns="0" rIns="0">
            <a:spAutoFit/>
          </a:bodyPr>
          <a:lstStyle/>
          <a:p>
            <a:pPr algn="l" marL="0" indent="0" lvl="1">
              <a:lnSpc>
                <a:spcPts val="2345"/>
              </a:lnSpc>
              <a:spcBef>
                <a:spcPct val="0"/>
              </a:spcBef>
            </a:pPr>
            <a:r>
              <a:rPr lang="en-US" sz="1699" spc="166" strike="noStrike" u="none">
                <a:solidFill>
                  <a:srgbClr val="F2F4F5"/>
                </a:solidFill>
                <a:latin typeface="Montserrat Light"/>
                <a:ea typeface="Montserrat Light"/>
                <a:cs typeface="Montserrat Light"/>
                <a:sym typeface="Montserrat Light"/>
              </a:rPr>
              <a:t>1. Jpg file of the chief functionary signature’s</a:t>
            </a:r>
          </a:p>
          <a:p>
            <a:pPr algn="l" marL="0" indent="0" lvl="1">
              <a:lnSpc>
                <a:spcPts val="2345"/>
              </a:lnSpc>
              <a:spcBef>
                <a:spcPct val="0"/>
              </a:spcBef>
            </a:pPr>
            <a:r>
              <a:rPr lang="en-US" sz="1699" spc="166" strike="noStrike" u="none">
                <a:solidFill>
                  <a:srgbClr val="F2F4F5"/>
                </a:solidFill>
                <a:latin typeface="Montserrat Light"/>
                <a:ea typeface="Montserrat Light"/>
                <a:cs typeface="Montserrat Light"/>
                <a:sym typeface="Montserrat Light"/>
              </a:rPr>
              <a:t>2. Self-certified copy of registration certificate of the association, relevant pages of MoA (Memorandum of Association) or AoA (Articles of Association)</a:t>
            </a:r>
          </a:p>
          <a:p>
            <a:pPr algn="l" marL="0" indent="0" lvl="1">
              <a:lnSpc>
                <a:spcPts val="2345"/>
              </a:lnSpc>
              <a:spcBef>
                <a:spcPct val="0"/>
              </a:spcBef>
            </a:pPr>
            <a:r>
              <a:rPr lang="en-US" sz="1699" spc="166" strike="noStrike" u="none">
                <a:solidFill>
                  <a:srgbClr val="F2F4F5"/>
                </a:solidFill>
                <a:latin typeface="Montserrat Light"/>
                <a:ea typeface="Montserrat Light"/>
                <a:cs typeface="Montserrat Light"/>
                <a:sym typeface="Montserrat Light"/>
              </a:rPr>
              <a:t>3. Signed commitment letter from donor.</a:t>
            </a:r>
          </a:p>
          <a:p>
            <a:pPr algn="l" marL="0" indent="0" lvl="1">
              <a:lnSpc>
                <a:spcPts val="2345"/>
              </a:lnSpc>
              <a:spcBef>
                <a:spcPct val="0"/>
              </a:spcBef>
            </a:pPr>
            <a:r>
              <a:rPr lang="en-US" sz="1699" spc="166" strike="noStrike" u="none">
                <a:solidFill>
                  <a:srgbClr val="F2F4F5"/>
                </a:solidFill>
                <a:latin typeface="Montserrat Light"/>
                <a:ea typeface="Montserrat Light"/>
                <a:cs typeface="Montserrat Light"/>
                <a:sym typeface="Montserrat Light"/>
              </a:rPr>
              <a:t>4. A certified copy from the Registrar of Newspapers</a:t>
            </a:r>
          </a:p>
          <a:p>
            <a:pPr algn="l" marL="0" indent="0" lvl="1">
              <a:lnSpc>
                <a:spcPts val="2345"/>
              </a:lnSpc>
              <a:spcBef>
                <a:spcPct val="0"/>
              </a:spcBef>
            </a:pPr>
            <a:r>
              <a:rPr lang="en-US" sz="1699" spc="166" strike="noStrike" u="none">
                <a:solidFill>
                  <a:srgbClr val="F2F4F5"/>
                </a:solidFill>
                <a:latin typeface="Montserrat Light"/>
                <a:ea typeface="Montserrat Light"/>
                <a:cs typeface="Montserrat Light"/>
                <a:sym typeface="Montserrat Light"/>
              </a:rPr>
              <a:t>5. Fee: ₹1000</a:t>
            </a:r>
          </a:p>
          <a:p>
            <a:pPr algn="l" marL="0" indent="0" lvl="1">
              <a:lnSpc>
                <a:spcPts val="2345"/>
              </a:lnSpc>
              <a:spcBef>
                <a:spcPct val="0"/>
              </a:spcBef>
            </a:pPr>
            <a:r>
              <a:rPr lang="en-US" sz="1699" spc="166" strike="noStrike" u="none">
                <a:solidFill>
                  <a:srgbClr val="F2F4F5"/>
                </a:solidFill>
                <a:latin typeface="Montserrat Light"/>
                <a:ea typeface="Montserrat Light"/>
                <a:cs typeface="Montserrat Light"/>
                <a:sym typeface="Montserrat Light"/>
              </a:rPr>
              <a:t>6. Validity: 5 Years</a:t>
            </a:r>
          </a:p>
          <a:p>
            <a:pPr algn="l" marL="0" indent="0" lvl="1">
              <a:lnSpc>
                <a:spcPts val="2345"/>
              </a:lnSpc>
              <a:spcBef>
                <a:spcPct val="0"/>
              </a:spcBef>
            </a:pPr>
          </a:p>
        </p:txBody>
      </p:sp>
      <p:sp>
        <p:nvSpPr>
          <p:cNvPr name="TextBox 22" id="22"/>
          <p:cNvSpPr txBox="true"/>
          <p:nvPr/>
        </p:nvSpPr>
        <p:spPr>
          <a:xfrm rot="0">
            <a:off x="6167247" y="3696357"/>
            <a:ext cx="2268070" cy="715010"/>
          </a:xfrm>
          <a:prstGeom prst="rect">
            <a:avLst/>
          </a:prstGeom>
        </p:spPr>
        <p:txBody>
          <a:bodyPr anchor="t" rtlCol="false" tIns="0" lIns="0" bIns="0" rIns="0">
            <a:spAutoFit/>
          </a:bodyPr>
          <a:lstStyle/>
          <a:p>
            <a:pPr algn="ctr">
              <a:lnSpc>
                <a:spcPts val="2859"/>
              </a:lnSpc>
              <a:spcBef>
                <a:spcPct val="0"/>
              </a:spcBef>
            </a:pPr>
            <a:r>
              <a:rPr lang="en-US" b="true" sz="2199">
                <a:solidFill>
                  <a:srgbClr val="000000"/>
                </a:solidFill>
                <a:latin typeface="Open Sauce Bold"/>
                <a:ea typeface="Open Sauce Bold"/>
                <a:cs typeface="Open Sauce Bold"/>
                <a:sym typeface="Open Sauce Bold"/>
              </a:rPr>
              <a:t>Normal Registration</a:t>
            </a:r>
          </a:p>
        </p:txBody>
      </p:sp>
      <p:sp>
        <p:nvSpPr>
          <p:cNvPr name="TextBox 23" id="23"/>
          <p:cNvSpPr txBox="true"/>
          <p:nvPr/>
        </p:nvSpPr>
        <p:spPr>
          <a:xfrm rot="0">
            <a:off x="8193070" y="4585970"/>
            <a:ext cx="2171440" cy="1076960"/>
          </a:xfrm>
          <a:prstGeom prst="rect">
            <a:avLst/>
          </a:prstGeom>
        </p:spPr>
        <p:txBody>
          <a:bodyPr anchor="t" rtlCol="false" tIns="0" lIns="0" bIns="0" rIns="0">
            <a:spAutoFit/>
          </a:bodyPr>
          <a:lstStyle/>
          <a:p>
            <a:pPr algn="ctr">
              <a:lnSpc>
                <a:spcPts val="2859"/>
              </a:lnSpc>
              <a:spcBef>
                <a:spcPct val="0"/>
              </a:spcBef>
            </a:pPr>
            <a:r>
              <a:rPr lang="en-US" b="true" sz="2199">
                <a:solidFill>
                  <a:srgbClr val="000000"/>
                </a:solidFill>
                <a:latin typeface="Open Sauce Bold"/>
                <a:ea typeface="Open Sauce Bold"/>
                <a:cs typeface="Open Sauce Bold"/>
                <a:sym typeface="Open Sauce Bold"/>
              </a:rPr>
              <a:t>Priror Permission Registratiion</a:t>
            </a:r>
          </a:p>
        </p:txBody>
      </p:sp>
      <p:grpSp>
        <p:nvGrpSpPr>
          <p:cNvPr name="Group 24" id="24"/>
          <p:cNvGrpSpPr/>
          <p:nvPr/>
        </p:nvGrpSpPr>
        <p:grpSpPr>
          <a:xfrm rot="0">
            <a:off x="1187572" y="8475566"/>
            <a:ext cx="6425702" cy="1329363"/>
            <a:chOff x="0" y="0"/>
            <a:chExt cx="2193320" cy="453759"/>
          </a:xfrm>
        </p:grpSpPr>
        <p:sp>
          <p:nvSpPr>
            <p:cNvPr name="Freeform 25" id="25"/>
            <p:cNvSpPr/>
            <p:nvPr/>
          </p:nvSpPr>
          <p:spPr>
            <a:xfrm flipH="false" flipV="false" rot="0">
              <a:off x="0" y="0"/>
              <a:ext cx="2193320" cy="453759"/>
            </a:xfrm>
            <a:custGeom>
              <a:avLst/>
              <a:gdLst/>
              <a:ahLst/>
              <a:cxnLst/>
              <a:rect r="r" b="b" t="t" l="l"/>
              <a:pathLst>
                <a:path h="453759" w="2193320">
                  <a:moveTo>
                    <a:pt x="13253" y="0"/>
                  </a:moveTo>
                  <a:lnTo>
                    <a:pt x="2180067" y="0"/>
                  </a:lnTo>
                  <a:cubicBezTo>
                    <a:pt x="2183582" y="0"/>
                    <a:pt x="2186953" y="1396"/>
                    <a:pt x="2189438" y="3882"/>
                  </a:cubicBezTo>
                  <a:cubicBezTo>
                    <a:pt x="2191924" y="6367"/>
                    <a:pt x="2193320" y="9738"/>
                    <a:pt x="2193320" y="13253"/>
                  </a:cubicBezTo>
                  <a:lnTo>
                    <a:pt x="2193320" y="440506"/>
                  </a:lnTo>
                  <a:cubicBezTo>
                    <a:pt x="2193320" y="444021"/>
                    <a:pt x="2191924" y="447392"/>
                    <a:pt x="2189438" y="449877"/>
                  </a:cubicBezTo>
                  <a:cubicBezTo>
                    <a:pt x="2186953" y="452363"/>
                    <a:pt x="2183582" y="453759"/>
                    <a:pt x="2180067" y="453759"/>
                  </a:cubicBezTo>
                  <a:lnTo>
                    <a:pt x="13253" y="453759"/>
                  </a:lnTo>
                  <a:cubicBezTo>
                    <a:pt x="9738" y="453759"/>
                    <a:pt x="6367" y="452363"/>
                    <a:pt x="3882" y="449877"/>
                  </a:cubicBezTo>
                  <a:cubicBezTo>
                    <a:pt x="1396" y="447392"/>
                    <a:pt x="0" y="444021"/>
                    <a:pt x="0" y="440506"/>
                  </a:cubicBezTo>
                  <a:lnTo>
                    <a:pt x="0" y="13253"/>
                  </a:lnTo>
                  <a:cubicBezTo>
                    <a:pt x="0" y="9738"/>
                    <a:pt x="1396" y="6367"/>
                    <a:pt x="3882" y="3882"/>
                  </a:cubicBezTo>
                  <a:cubicBezTo>
                    <a:pt x="6367" y="1396"/>
                    <a:pt x="9738" y="0"/>
                    <a:pt x="13253" y="0"/>
                  </a:cubicBezTo>
                  <a:close/>
                </a:path>
              </a:pathLst>
            </a:custGeom>
            <a:solidFill>
              <a:srgbClr val="131211"/>
            </a:solidFill>
          </p:spPr>
        </p:sp>
        <p:sp>
          <p:nvSpPr>
            <p:cNvPr name="TextBox 26" id="26"/>
            <p:cNvSpPr txBox="true"/>
            <p:nvPr/>
          </p:nvSpPr>
          <p:spPr>
            <a:xfrm>
              <a:off x="0" y="-19050"/>
              <a:ext cx="2193320" cy="472809"/>
            </a:xfrm>
            <a:prstGeom prst="rect">
              <a:avLst/>
            </a:prstGeom>
          </p:spPr>
          <p:txBody>
            <a:bodyPr anchor="ctr" rtlCol="false" tIns="50800" lIns="50800" bIns="50800" rIns="50800"/>
            <a:lstStyle/>
            <a:p>
              <a:pPr algn="ctr">
                <a:lnSpc>
                  <a:spcPts val="2859"/>
                </a:lnSpc>
              </a:pPr>
            </a:p>
          </p:txBody>
        </p:sp>
      </p:grpSp>
      <p:sp>
        <p:nvSpPr>
          <p:cNvPr name="TextBox 27" id="27"/>
          <p:cNvSpPr txBox="true"/>
          <p:nvPr/>
        </p:nvSpPr>
        <p:spPr>
          <a:xfrm rot="0">
            <a:off x="1498449" y="8773218"/>
            <a:ext cx="5463671" cy="71501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ea typeface="Open Sauce"/>
                <a:cs typeface="Open Sauce"/>
                <a:sym typeface="Open Sauce"/>
              </a:rPr>
              <a:t>Note: Renewal Application Must be made 6 Months Before Expiration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grpSp>
        <p:nvGrpSpPr>
          <p:cNvPr name="Group 7" id="7"/>
          <p:cNvGrpSpPr/>
          <p:nvPr/>
        </p:nvGrpSpPr>
        <p:grpSpPr>
          <a:xfrm rot="0">
            <a:off x="5265670" y="1537088"/>
            <a:ext cx="12758349" cy="8548911"/>
            <a:chOff x="0" y="0"/>
            <a:chExt cx="3360224" cy="2251565"/>
          </a:xfrm>
        </p:grpSpPr>
        <p:sp>
          <p:nvSpPr>
            <p:cNvPr name="Freeform 8" id="8"/>
            <p:cNvSpPr/>
            <p:nvPr/>
          </p:nvSpPr>
          <p:spPr>
            <a:xfrm flipH="false" flipV="false" rot="0">
              <a:off x="0" y="0"/>
              <a:ext cx="3360224" cy="2251565"/>
            </a:xfrm>
            <a:custGeom>
              <a:avLst/>
              <a:gdLst/>
              <a:ahLst/>
              <a:cxnLst/>
              <a:rect r="r" b="b" t="t" l="l"/>
              <a:pathLst>
                <a:path h="2251565" w="3360224">
                  <a:moveTo>
                    <a:pt x="30947" y="0"/>
                  </a:moveTo>
                  <a:lnTo>
                    <a:pt x="3329276" y="0"/>
                  </a:lnTo>
                  <a:cubicBezTo>
                    <a:pt x="3337484" y="0"/>
                    <a:pt x="3345355" y="3261"/>
                    <a:pt x="3351159" y="9064"/>
                  </a:cubicBezTo>
                  <a:cubicBezTo>
                    <a:pt x="3356963" y="14868"/>
                    <a:pt x="3360224" y="22740"/>
                    <a:pt x="3360224" y="30947"/>
                  </a:cubicBezTo>
                  <a:lnTo>
                    <a:pt x="3360224" y="2220618"/>
                  </a:lnTo>
                  <a:cubicBezTo>
                    <a:pt x="3360224" y="2228825"/>
                    <a:pt x="3356963" y="2236697"/>
                    <a:pt x="3351159" y="2242501"/>
                  </a:cubicBezTo>
                  <a:cubicBezTo>
                    <a:pt x="3345355" y="2248304"/>
                    <a:pt x="3337484" y="2251565"/>
                    <a:pt x="3329276" y="2251565"/>
                  </a:cubicBezTo>
                  <a:lnTo>
                    <a:pt x="30947" y="2251565"/>
                  </a:lnTo>
                  <a:cubicBezTo>
                    <a:pt x="22740" y="2251565"/>
                    <a:pt x="14868" y="2248304"/>
                    <a:pt x="9064" y="2242501"/>
                  </a:cubicBezTo>
                  <a:cubicBezTo>
                    <a:pt x="3261" y="2236697"/>
                    <a:pt x="0" y="2228825"/>
                    <a:pt x="0" y="2220618"/>
                  </a:cubicBezTo>
                  <a:lnTo>
                    <a:pt x="0" y="30947"/>
                  </a:lnTo>
                  <a:cubicBezTo>
                    <a:pt x="0" y="22740"/>
                    <a:pt x="3261" y="14868"/>
                    <a:pt x="9064" y="9064"/>
                  </a:cubicBezTo>
                  <a:cubicBezTo>
                    <a:pt x="14868" y="3261"/>
                    <a:pt x="22740" y="0"/>
                    <a:pt x="30947" y="0"/>
                  </a:cubicBezTo>
                  <a:close/>
                </a:path>
              </a:pathLst>
            </a:custGeom>
            <a:solidFill>
              <a:srgbClr val="131211"/>
            </a:solidFill>
          </p:spPr>
        </p:sp>
        <p:sp>
          <p:nvSpPr>
            <p:cNvPr name="TextBox 9" id="9"/>
            <p:cNvSpPr txBox="true"/>
            <p:nvPr/>
          </p:nvSpPr>
          <p:spPr>
            <a:xfrm>
              <a:off x="0" y="-19050"/>
              <a:ext cx="3360224" cy="2270615"/>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7769088" y="705167"/>
            <a:ext cx="6864668" cy="608966"/>
          </a:xfrm>
          <a:prstGeom prst="rect">
            <a:avLst/>
          </a:prstGeom>
        </p:spPr>
        <p:txBody>
          <a:bodyPr anchor="t" rtlCol="false" tIns="0" lIns="0" bIns="0" rIns="0">
            <a:spAutoFit/>
          </a:bodyPr>
          <a:lstStyle/>
          <a:p>
            <a:pPr algn="ctr">
              <a:lnSpc>
                <a:spcPts val="4939"/>
              </a:lnSpc>
              <a:spcBef>
                <a:spcPct val="0"/>
              </a:spcBef>
            </a:pPr>
            <a:r>
              <a:rPr lang="en-US" b="true" sz="3799">
                <a:solidFill>
                  <a:srgbClr val="000000"/>
                </a:solidFill>
                <a:latin typeface="Open Sauce Bold"/>
                <a:ea typeface="Open Sauce Bold"/>
                <a:cs typeface="Open Sauce Bold"/>
                <a:sym typeface="Open Sauce Bold"/>
              </a:rPr>
              <a:t>REGISTRATION PROCEDURE</a:t>
            </a:r>
          </a:p>
        </p:txBody>
      </p:sp>
      <p:sp>
        <p:nvSpPr>
          <p:cNvPr name="TextBox 11" id="11"/>
          <p:cNvSpPr txBox="true"/>
          <p:nvPr/>
        </p:nvSpPr>
        <p:spPr>
          <a:xfrm rot="0">
            <a:off x="5911953" y="1744342"/>
            <a:ext cx="11796863" cy="8500311"/>
          </a:xfrm>
          <a:prstGeom prst="rect">
            <a:avLst/>
          </a:prstGeom>
        </p:spPr>
        <p:txBody>
          <a:bodyPr anchor="t" rtlCol="false" tIns="0" lIns="0" bIns="0" rIns="0">
            <a:spAutoFit/>
          </a:bodyPr>
          <a:lstStyle/>
          <a:p>
            <a:pPr algn="l">
              <a:lnSpc>
                <a:spcPts val="4227"/>
              </a:lnSpc>
            </a:pPr>
            <a:r>
              <a:rPr lang="en-US" sz="2486">
                <a:solidFill>
                  <a:srgbClr val="FFFFFF"/>
                </a:solidFill>
                <a:latin typeface="Open Sauce"/>
                <a:ea typeface="Open Sauce"/>
                <a:cs typeface="Open Sauce"/>
                <a:sym typeface="Open Sauce"/>
              </a:rPr>
              <a:t>1. As a first step, go to the online portal of the FCRA.</a:t>
            </a:r>
          </a:p>
          <a:p>
            <a:pPr algn="l">
              <a:lnSpc>
                <a:spcPts val="4227"/>
              </a:lnSpc>
            </a:pPr>
            <a:r>
              <a:rPr lang="en-US" sz="2486">
                <a:solidFill>
                  <a:srgbClr val="FFFFFF"/>
                </a:solidFill>
                <a:latin typeface="Open Sauce"/>
                <a:ea typeface="Open Sauce"/>
                <a:cs typeface="Open Sauce"/>
                <a:sym typeface="Open Sauce"/>
              </a:rPr>
              <a:t> FCRA</a:t>
            </a:r>
          </a:p>
          <a:p>
            <a:pPr algn="l">
              <a:lnSpc>
                <a:spcPts val="4227"/>
              </a:lnSpc>
            </a:pPr>
            <a:r>
              <a:rPr lang="en-US" sz="2486">
                <a:solidFill>
                  <a:srgbClr val="FFFFFF"/>
                </a:solidFill>
                <a:latin typeface="Open Sauce"/>
                <a:ea typeface="Open Sauce"/>
                <a:cs typeface="Open Sauce"/>
                <a:sym typeface="Open Sauce"/>
              </a:rPr>
              <a:t>2. Depending on the case, Form FC – 3A (Application for FCRA Registration) or Form FC – 3B (Application for FCRA Prior Permission) must be selected.</a:t>
            </a:r>
          </a:p>
          <a:p>
            <a:pPr algn="l">
              <a:lnSpc>
                <a:spcPts val="4227"/>
              </a:lnSpc>
            </a:pPr>
            <a:r>
              <a:rPr lang="en-US" sz="2486">
                <a:solidFill>
                  <a:srgbClr val="FFFFFF"/>
                </a:solidFill>
                <a:latin typeface="Open Sauce"/>
                <a:ea typeface="Open Sauce"/>
                <a:cs typeface="Open Sauce"/>
                <a:sym typeface="Open Sauce"/>
              </a:rPr>
              <a:t>3. The next step is for the web page to present the user with an online application option.</a:t>
            </a:r>
          </a:p>
          <a:p>
            <a:pPr algn="l">
              <a:lnSpc>
                <a:spcPts val="4227"/>
              </a:lnSpc>
            </a:pPr>
            <a:r>
              <a:rPr lang="en-US" sz="2486">
                <a:solidFill>
                  <a:srgbClr val="FFFFFF"/>
                </a:solidFill>
                <a:latin typeface="Open Sauce"/>
                <a:ea typeface="Open Sauce"/>
                <a:cs typeface="Open Sauce"/>
                <a:sym typeface="Open Sauce"/>
              </a:rPr>
              <a:t>4. By clicking “Sign Up”, a username and password can be created by selecting the “Apply Online” option.</a:t>
            </a:r>
          </a:p>
          <a:p>
            <a:pPr algn="l">
              <a:lnSpc>
                <a:spcPts val="4227"/>
              </a:lnSpc>
            </a:pPr>
            <a:r>
              <a:rPr lang="en-US" sz="2486">
                <a:solidFill>
                  <a:srgbClr val="FFFFFF"/>
                </a:solidFill>
                <a:latin typeface="Open Sauce"/>
                <a:ea typeface="Open Sauce"/>
                <a:cs typeface="Open Sauce"/>
                <a:sym typeface="Open Sauce"/>
              </a:rPr>
              <a:t>5. The applicant may log into the account after creating a username and password and seeing the associated message.</a:t>
            </a:r>
          </a:p>
          <a:p>
            <a:pPr algn="l">
              <a:lnSpc>
                <a:spcPts val="4227"/>
              </a:lnSpc>
            </a:pPr>
            <a:r>
              <a:rPr lang="en-US" sz="2486">
                <a:solidFill>
                  <a:srgbClr val="FFFFFF"/>
                </a:solidFill>
                <a:latin typeface="Open Sauce"/>
                <a:ea typeface="Open Sauce"/>
                <a:cs typeface="Open Sauce"/>
                <a:sym typeface="Open Sauce"/>
              </a:rPr>
              <a:t>6. As soon as you are logged in, you will see a dropdown list from which FCRA Registration can be selected, then “Apply Online” must be chosen, then “Proceed Registration”.</a:t>
            </a:r>
          </a:p>
          <a:p>
            <a:pPr algn="l">
              <a:lnSpc>
                <a:spcPts val="4227"/>
              </a:lnSpc>
            </a:pPr>
            <a:r>
              <a:rPr lang="en-US" sz="2486">
                <a:solidFill>
                  <a:srgbClr val="FFFFFF"/>
                </a:solidFill>
                <a:latin typeface="Open Sauce"/>
                <a:ea typeface="Open Sauce"/>
                <a:cs typeface="Open Sauce"/>
                <a:sym typeface="Open Sauce"/>
              </a:rPr>
              <a:t>7. The next step is to click on the FC-3 menu in the title bar to begin the registration process.</a:t>
            </a:r>
          </a:p>
          <a:p>
            <a:pPr algn="l">
              <a:lnSpc>
                <a:spcPts val="422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10800000">
            <a:off x="10847293" y="0"/>
            <a:ext cx="2444065" cy="10674983"/>
            <a:chOff x="0" y="0"/>
            <a:chExt cx="643704" cy="2811518"/>
          </a:xfrm>
        </p:grpSpPr>
        <p:sp>
          <p:nvSpPr>
            <p:cNvPr name="Freeform 4" id="4"/>
            <p:cNvSpPr/>
            <p:nvPr/>
          </p:nvSpPr>
          <p:spPr>
            <a:xfrm flipH="false" flipV="false" rot="0">
              <a:off x="0" y="0"/>
              <a:ext cx="643704" cy="2811518"/>
            </a:xfrm>
            <a:custGeom>
              <a:avLst/>
              <a:gdLst/>
              <a:ahLst/>
              <a:cxnLst/>
              <a:rect r="r" b="b" t="t" l="l"/>
              <a:pathLst>
                <a:path h="2811518" w="643704">
                  <a:moveTo>
                    <a:pt x="0" y="0"/>
                  </a:moveTo>
                  <a:lnTo>
                    <a:pt x="643704" y="0"/>
                  </a:lnTo>
                  <a:lnTo>
                    <a:pt x="643704"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643704"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3291359" y="-7563"/>
            <a:ext cx="4970786" cy="10287000"/>
          </a:xfrm>
          <a:custGeom>
            <a:avLst/>
            <a:gdLst/>
            <a:ahLst/>
            <a:cxnLst/>
            <a:rect r="r" b="b" t="t" l="l"/>
            <a:pathLst>
              <a:path h="10287000" w="4970786">
                <a:moveTo>
                  <a:pt x="0" y="0"/>
                </a:moveTo>
                <a:lnTo>
                  <a:pt x="4970785" y="0"/>
                </a:lnTo>
                <a:lnTo>
                  <a:pt x="4970785" y="10287000"/>
                </a:lnTo>
                <a:lnTo>
                  <a:pt x="0" y="10287000"/>
                </a:lnTo>
                <a:lnTo>
                  <a:pt x="0" y="0"/>
                </a:lnTo>
                <a:close/>
              </a:path>
            </a:pathLst>
          </a:custGeom>
          <a:blipFill>
            <a:blip r:embed="rId3"/>
            <a:stretch>
              <a:fillRect l="-121386" t="0" r="-121386" b="0"/>
            </a:stretch>
          </a:blipFill>
        </p:spPr>
      </p:sp>
      <p:grpSp>
        <p:nvGrpSpPr>
          <p:cNvPr name="Group 7" id="7"/>
          <p:cNvGrpSpPr/>
          <p:nvPr/>
        </p:nvGrpSpPr>
        <p:grpSpPr>
          <a:xfrm rot="0">
            <a:off x="204885" y="1529525"/>
            <a:ext cx="12758349" cy="8548911"/>
            <a:chOff x="0" y="0"/>
            <a:chExt cx="3360224" cy="2251565"/>
          </a:xfrm>
        </p:grpSpPr>
        <p:sp>
          <p:nvSpPr>
            <p:cNvPr name="Freeform 8" id="8"/>
            <p:cNvSpPr/>
            <p:nvPr/>
          </p:nvSpPr>
          <p:spPr>
            <a:xfrm flipH="false" flipV="false" rot="0">
              <a:off x="0" y="0"/>
              <a:ext cx="3360224" cy="2251565"/>
            </a:xfrm>
            <a:custGeom>
              <a:avLst/>
              <a:gdLst/>
              <a:ahLst/>
              <a:cxnLst/>
              <a:rect r="r" b="b" t="t" l="l"/>
              <a:pathLst>
                <a:path h="2251565" w="3360224">
                  <a:moveTo>
                    <a:pt x="30947" y="0"/>
                  </a:moveTo>
                  <a:lnTo>
                    <a:pt x="3329276" y="0"/>
                  </a:lnTo>
                  <a:cubicBezTo>
                    <a:pt x="3337484" y="0"/>
                    <a:pt x="3345355" y="3261"/>
                    <a:pt x="3351159" y="9064"/>
                  </a:cubicBezTo>
                  <a:cubicBezTo>
                    <a:pt x="3356963" y="14868"/>
                    <a:pt x="3360224" y="22740"/>
                    <a:pt x="3360224" y="30947"/>
                  </a:cubicBezTo>
                  <a:lnTo>
                    <a:pt x="3360224" y="2220618"/>
                  </a:lnTo>
                  <a:cubicBezTo>
                    <a:pt x="3360224" y="2228825"/>
                    <a:pt x="3356963" y="2236697"/>
                    <a:pt x="3351159" y="2242501"/>
                  </a:cubicBezTo>
                  <a:cubicBezTo>
                    <a:pt x="3345355" y="2248304"/>
                    <a:pt x="3337484" y="2251565"/>
                    <a:pt x="3329276" y="2251565"/>
                  </a:cubicBezTo>
                  <a:lnTo>
                    <a:pt x="30947" y="2251565"/>
                  </a:lnTo>
                  <a:cubicBezTo>
                    <a:pt x="22740" y="2251565"/>
                    <a:pt x="14868" y="2248304"/>
                    <a:pt x="9064" y="2242501"/>
                  </a:cubicBezTo>
                  <a:cubicBezTo>
                    <a:pt x="3261" y="2236697"/>
                    <a:pt x="0" y="2228825"/>
                    <a:pt x="0" y="2220618"/>
                  </a:cubicBezTo>
                  <a:lnTo>
                    <a:pt x="0" y="30947"/>
                  </a:lnTo>
                  <a:cubicBezTo>
                    <a:pt x="0" y="22740"/>
                    <a:pt x="3261" y="14868"/>
                    <a:pt x="9064" y="9064"/>
                  </a:cubicBezTo>
                  <a:cubicBezTo>
                    <a:pt x="14868" y="3261"/>
                    <a:pt x="22740" y="0"/>
                    <a:pt x="30947" y="0"/>
                  </a:cubicBezTo>
                  <a:close/>
                </a:path>
              </a:pathLst>
            </a:custGeom>
            <a:solidFill>
              <a:srgbClr val="131211"/>
            </a:solidFill>
          </p:spPr>
        </p:sp>
        <p:sp>
          <p:nvSpPr>
            <p:cNvPr name="TextBox 9" id="9"/>
            <p:cNvSpPr txBox="true"/>
            <p:nvPr/>
          </p:nvSpPr>
          <p:spPr>
            <a:xfrm>
              <a:off x="0" y="-19050"/>
              <a:ext cx="3360224" cy="2270615"/>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543737" y="1736779"/>
            <a:ext cx="12104294" cy="7966710"/>
          </a:xfrm>
          <a:prstGeom prst="rect">
            <a:avLst/>
          </a:prstGeom>
        </p:spPr>
        <p:txBody>
          <a:bodyPr anchor="t" rtlCol="false" tIns="0" lIns="0" bIns="0" rIns="0">
            <a:spAutoFit/>
          </a:bodyPr>
          <a:lstStyle/>
          <a:p>
            <a:pPr algn="l">
              <a:lnSpc>
                <a:spcPts val="4233"/>
              </a:lnSpc>
            </a:pPr>
            <a:r>
              <a:rPr lang="en-US" sz="2490">
                <a:solidFill>
                  <a:srgbClr val="FFFFFF"/>
                </a:solidFill>
                <a:latin typeface="Open Sauce"/>
                <a:ea typeface="Open Sauce"/>
                <a:cs typeface="Open Sauce"/>
                <a:sym typeface="Open Sauce"/>
              </a:rPr>
              <a:t>8. Upon selecting this button, the applicant is taken to the association form where the relevant details have to be filled in along with the requisite attachments: </a:t>
            </a:r>
          </a:p>
          <a:p>
            <a:pPr algn="l">
              <a:lnSpc>
                <a:spcPts val="4233"/>
              </a:lnSpc>
            </a:pPr>
            <a:r>
              <a:rPr lang="en-US" sz="2490">
                <a:solidFill>
                  <a:srgbClr val="FFFFFF"/>
                </a:solidFill>
                <a:latin typeface="Open Sauce"/>
                <a:ea typeface="Open Sauce"/>
                <a:cs typeface="Open Sauce"/>
                <a:sym typeface="Open Sauce"/>
              </a:rPr>
              <a:t>               </a:t>
            </a:r>
            <a:r>
              <a:rPr lang="en-US" sz="2490">
                <a:solidFill>
                  <a:srgbClr val="FFFFFF"/>
                </a:solidFill>
                <a:latin typeface="Open Sauce"/>
                <a:ea typeface="Open Sauce"/>
                <a:cs typeface="Open Sauce"/>
                <a:sym typeface="Open Sauce"/>
              </a:rPr>
              <a:t>a. Darpan ID (not mandatory)</a:t>
            </a:r>
          </a:p>
          <a:p>
            <a:pPr algn="l">
              <a:lnSpc>
                <a:spcPts val="4233"/>
              </a:lnSpc>
            </a:pPr>
            <a:r>
              <a:rPr lang="en-US" sz="2490">
                <a:solidFill>
                  <a:srgbClr val="FFFFFF"/>
                </a:solidFill>
                <a:latin typeface="Open Sauce"/>
                <a:ea typeface="Open Sauce"/>
                <a:cs typeface="Open Sauce"/>
                <a:sym typeface="Open Sauce"/>
              </a:rPr>
              <a:t>               </a:t>
            </a:r>
            <a:r>
              <a:rPr lang="en-US" sz="2490">
                <a:solidFill>
                  <a:srgbClr val="FFFFFF"/>
                </a:solidFill>
                <a:latin typeface="Open Sauce"/>
                <a:ea typeface="Open Sauce"/>
                <a:cs typeface="Open Sauce"/>
                <a:sym typeface="Open Sauce"/>
              </a:rPr>
              <a:t>b. Association Address</a:t>
            </a:r>
          </a:p>
          <a:p>
            <a:pPr algn="l">
              <a:lnSpc>
                <a:spcPts val="4233"/>
              </a:lnSpc>
            </a:pPr>
            <a:r>
              <a:rPr lang="en-US" sz="2490">
                <a:solidFill>
                  <a:srgbClr val="FFFFFF"/>
                </a:solidFill>
                <a:latin typeface="Open Sauce"/>
                <a:ea typeface="Open Sauce"/>
                <a:cs typeface="Open Sauce"/>
                <a:sym typeface="Open Sauce"/>
              </a:rPr>
              <a:t>               </a:t>
            </a:r>
            <a:r>
              <a:rPr lang="en-US" sz="2490">
                <a:solidFill>
                  <a:srgbClr val="FFFFFF"/>
                </a:solidFill>
                <a:latin typeface="Open Sauce"/>
                <a:ea typeface="Open Sauce"/>
                <a:cs typeface="Open Sauce"/>
                <a:sym typeface="Open Sauce"/>
              </a:rPr>
              <a:t>c. Registration Number</a:t>
            </a:r>
          </a:p>
          <a:p>
            <a:pPr algn="l">
              <a:lnSpc>
                <a:spcPts val="4233"/>
              </a:lnSpc>
            </a:pPr>
            <a:r>
              <a:rPr lang="en-US" sz="2490">
                <a:solidFill>
                  <a:srgbClr val="FFFFFF"/>
                </a:solidFill>
                <a:latin typeface="Open Sauce"/>
                <a:ea typeface="Open Sauce"/>
                <a:cs typeface="Open Sauce"/>
                <a:sym typeface="Open Sauce"/>
              </a:rPr>
              <a:t>               </a:t>
            </a:r>
            <a:r>
              <a:rPr lang="en-US" sz="2490">
                <a:solidFill>
                  <a:srgbClr val="FFFFFF"/>
                </a:solidFill>
                <a:latin typeface="Open Sauce"/>
                <a:ea typeface="Open Sauce"/>
                <a:cs typeface="Open Sauce"/>
                <a:sym typeface="Open Sauce"/>
              </a:rPr>
              <a:t>d. Registration Date</a:t>
            </a:r>
          </a:p>
          <a:p>
            <a:pPr algn="l">
              <a:lnSpc>
                <a:spcPts val="4233"/>
              </a:lnSpc>
            </a:pPr>
            <a:r>
              <a:rPr lang="en-US" sz="2490">
                <a:solidFill>
                  <a:srgbClr val="FFFFFF"/>
                </a:solidFill>
                <a:latin typeface="Open Sauce"/>
                <a:ea typeface="Open Sauce"/>
                <a:cs typeface="Open Sauce"/>
                <a:sym typeface="Open Sauce"/>
              </a:rPr>
              <a:t>               </a:t>
            </a:r>
            <a:r>
              <a:rPr lang="en-US" sz="2490">
                <a:solidFill>
                  <a:srgbClr val="FFFFFF"/>
                </a:solidFill>
                <a:latin typeface="Open Sauce"/>
                <a:ea typeface="Open Sauce"/>
                <a:cs typeface="Open Sauce"/>
                <a:sym typeface="Open Sauce"/>
              </a:rPr>
              <a:t>e. Nature of the Association</a:t>
            </a:r>
          </a:p>
          <a:p>
            <a:pPr algn="l">
              <a:lnSpc>
                <a:spcPts val="4233"/>
              </a:lnSpc>
            </a:pPr>
            <a:r>
              <a:rPr lang="en-US" sz="2490">
                <a:solidFill>
                  <a:srgbClr val="FFFFFF"/>
                </a:solidFill>
                <a:latin typeface="Open Sauce"/>
                <a:ea typeface="Open Sauce"/>
                <a:cs typeface="Open Sauce"/>
                <a:sym typeface="Open Sauce"/>
              </a:rPr>
              <a:t>               </a:t>
            </a:r>
            <a:r>
              <a:rPr lang="en-US" sz="2490">
                <a:solidFill>
                  <a:srgbClr val="FFFFFF"/>
                </a:solidFill>
                <a:latin typeface="Open Sauce"/>
                <a:ea typeface="Open Sauce"/>
                <a:cs typeface="Open Sauce"/>
                <a:sym typeface="Open Sauce"/>
              </a:rPr>
              <a:t>f. Main object of the Association </a:t>
            </a:r>
          </a:p>
          <a:p>
            <a:pPr algn="l">
              <a:lnSpc>
                <a:spcPts val="4233"/>
              </a:lnSpc>
            </a:pPr>
            <a:r>
              <a:rPr lang="en-US" sz="2490">
                <a:solidFill>
                  <a:srgbClr val="FFFFFF"/>
                </a:solidFill>
                <a:latin typeface="Open Sauce"/>
                <a:ea typeface="Open Sauce"/>
                <a:cs typeface="Open Sauce"/>
                <a:sym typeface="Open Sauce"/>
              </a:rPr>
              <a:t>Once these details are completed along with the attachments, the submit button is chosen.</a:t>
            </a:r>
          </a:p>
          <a:p>
            <a:pPr algn="l">
              <a:lnSpc>
                <a:spcPts val="4233"/>
              </a:lnSpc>
            </a:pPr>
            <a:r>
              <a:rPr lang="en-US" sz="2490">
                <a:solidFill>
                  <a:srgbClr val="FFFFFF"/>
                </a:solidFill>
                <a:latin typeface="Open Sauce"/>
                <a:ea typeface="Open Sauce"/>
                <a:cs typeface="Open Sauce"/>
                <a:sym typeface="Open Sauce"/>
              </a:rPr>
              <a:t>9. The next option on the menu bar is the Executive Committee. Complete the Executive Committee form to fill out the details.</a:t>
            </a:r>
          </a:p>
          <a:p>
            <a:pPr algn="l">
              <a:lnSpc>
                <a:spcPts val="4233"/>
              </a:lnSpc>
            </a:pPr>
            <a:r>
              <a:rPr lang="en-US" sz="2490">
                <a:solidFill>
                  <a:srgbClr val="FFFFFF"/>
                </a:solidFill>
                <a:latin typeface="Open Sauce"/>
                <a:ea typeface="Open Sauce"/>
                <a:cs typeface="Open Sauce"/>
                <a:sym typeface="Open Sauce"/>
              </a:rPr>
              <a:t>10. The applicant has the option to enter/delete/edit the details of a Key Functionary under the “Add details of Key Functionary” section.</a:t>
            </a:r>
          </a:p>
        </p:txBody>
      </p:sp>
      <p:sp>
        <p:nvSpPr>
          <p:cNvPr name="TextBox 11" id="11"/>
          <p:cNvSpPr txBox="true"/>
          <p:nvPr/>
        </p:nvSpPr>
        <p:spPr>
          <a:xfrm rot="0">
            <a:off x="2708303" y="697604"/>
            <a:ext cx="6864668" cy="608966"/>
          </a:xfrm>
          <a:prstGeom prst="rect">
            <a:avLst/>
          </a:prstGeom>
        </p:spPr>
        <p:txBody>
          <a:bodyPr anchor="t" rtlCol="false" tIns="0" lIns="0" bIns="0" rIns="0">
            <a:spAutoFit/>
          </a:bodyPr>
          <a:lstStyle/>
          <a:p>
            <a:pPr algn="ctr">
              <a:lnSpc>
                <a:spcPts val="4939"/>
              </a:lnSpc>
              <a:spcBef>
                <a:spcPct val="0"/>
              </a:spcBef>
            </a:pPr>
            <a:r>
              <a:rPr lang="en-US" b="true" sz="3799">
                <a:solidFill>
                  <a:srgbClr val="000000"/>
                </a:solidFill>
                <a:latin typeface="Open Sauce Bold"/>
                <a:ea typeface="Open Sauce Bold"/>
                <a:cs typeface="Open Sauce Bold"/>
                <a:sym typeface="Open Sauce Bold"/>
              </a:rPr>
              <a:t>REGISTRATION PROCEDURE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grpSp>
        <p:nvGrpSpPr>
          <p:cNvPr name="Group 7" id="7"/>
          <p:cNvGrpSpPr/>
          <p:nvPr/>
        </p:nvGrpSpPr>
        <p:grpSpPr>
          <a:xfrm rot="0">
            <a:off x="5265670" y="1537088"/>
            <a:ext cx="12758349" cy="8548911"/>
            <a:chOff x="0" y="0"/>
            <a:chExt cx="3360224" cy="2251565"/>
          </a:xfrm>
        </p:grpSpPr>
        <p:sp>
          <p:nvSpPr>
            <p:cNvPr name="Freeform 8" id="8"/>
            <p:cNvSpPr/>
            <p:nvPr/>
          </p:nvSpPr>
          <p:spPr>
            <a:xfrm flipH="false" flipV="false" rot="0">
              <a:off x="0" y="0"/>
              <a:ext cx="3360224" cy="2251565"/>
            </a:xfrm>
            <a:custGeom>
              <a:avLst/>
              <a:gdLst/>
              <a:ahLst/>
              <a:cxnLst/>
              <a:rect r="r" b="b" t="t" l="l"/>
              <a:pathLst>
                <a:path h="2251565" w="3360224">
                  <a:moveTo>
                    <a:pt x="30947" y="0"/>
                  </a:moveTo>
                  <a:lnTo>
                    <a:pt x="3329276" y="0"/>
                  </a:lnTo>
                  <a:cubicBezTo>
                    <a:pt x="3337484" y="0"/>
                    <a:pt x="3345355" y="3261"/>
                    <a:pt x="3351159" y="9064"/>
                  </a:cubicBezTo>
                  <a:cubicBezTo>
                    <a:pt x="3356963" y="14868"/>
                    <a:pt x="3360224" y="22740"/>
                    <a:pt x="3360224" y="30947"/>
                  </a:cubicBezTo>
                  <a:lnTo>
                    <a:pt x="3360224" y="2220618"/>
                  </a:lnTo>
                  <a:cubicBezTo>
                    <a:pt x="3360224" y="2228825"/>
                    <a:pt x="3356963" y="2236697"/>
                    <a:pt x="3351159" y="2242501"/>
                  </a:cubicBezTo>
                  <a:cubicBezTo>
                    <a:pt x="3345355" y="2248304"/>
                    <a:pt x="3337484" y="2251565"/>
                    <a:pt x="3329276" y="2251565"/>
                  </a:cubicBezTo>
                  <a:lnTo>
                    <a:pt x="30947" y="2251565"/>
                  </a:lnTo>
                  <a:cubicBezTo>
                    <a:pt x="22740" y="2251565"/>
                    <a:pt x="14868" y="2248304"/>
                    <a:pt x="9064" y="2242501"/>
                  </a:cubicBezTo>
                  <a:cubicBezTo>
                    <a:pt x="3261" y="2236697"/>
                    <a:pt x="0" y="2228825"/>
                    <a:pt x="0" y="2220618"/>
                  </a:cubicBezTo>
                  <a:lnTo>
                    <a:pt x="0" y="30947"/>
                  </a:lnTo>
                  <a:cubicBezTo>
                    <a:pt x="0" y="22740"/>
                    <a:pt x="3261" y="14868"/>
                    <a:pt x="9064" y="9064"/>
                  </a:cubicBezTo>
                  <a:cubicBezTo>
                    <a:pt x="14868" y="3261"/>
                    <a:pt x="22740" y="0"/>
                    <a:pt x="30947" y="0"/>
                  </a:cubicBezTo>
                  <a:close/>
                </a:path>
              </a:pathLst>
            </a:custGeom>
            <a:solidFill>
              <a:srgbClr val="131211"/>
            </a:solidFill>
          </p:spPr>
        </p:sp>
        <p:sp>
          <p:nvSpPr>
            <p:cNvPr name="TextBox 9" id="9"/>
            <p:cNvSpPr txBox="true"/>
            <p:nvPr/>
          </p:nvSpPr>
          <p:spPr>
            <a:xfrm>
              <a:off x="0" y="-19050"/>
              <a:ext cx="3360224" cy="2270615"/>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7769088" y="705167"/>
            <a:ext cx="6864668" cy="608966"/>
          </a:xfrm>
          <a:prstGeom prst="rect">
            <a:avLst/>
          </a:prstGeom>
        </p:spPr>
        <p:txBody>
          <a:bodyPr anchor="t" rtlCol="false" tIns="0" lIns="0" bIns="0" rIns="0">
            <a:spAutoFit/>
          </a:bodyPr>
          <a:lstStyle/>
          <a:p>
            <a:pPr algn="ctr">
              <a:lnSpc>
                <a:spcPts val="4939"/>
              </a:lnSpc>
              <a:spcBef>
                <a:spcPct val="0"/>
              </a:spcBef>
            </a:pPr>
            <a:r>
              <a:rPr lang="en-US" b="true" sz="3799">
                <a:solidFill>
                  <a:srgbClr val="000000"/>
                </a:solidFill>
                <a:latin typeface="Open Sauce Bold"/>
                <a:ea typeface="Open Sauce Bold"/>
                <a:cs typeface="Open Sauce Bold"/>
                <a:sym typeface="Open Sauce Bold"/>
              </a:rPr>
              <a:t>REGISTRATION PROCEDURE</a:t>
            </a:r>
          </a:p>
        </p:txBody>
      </p:sp>
      <p:sp>
        <p:nvSpPr>
          <p:cNvPr name="TextBox 11" id="11"/>
          <p:cNvSpPr txBox="true"/>
          <p:nvPr/>
        </p:nvSpPr>
        <p:spPr>
          <a:xfrm rot="0">
            <a:off x="5888304" y="2595690"/>
            <a:ext cx="11796863" cy="6900111"/>
          </a:xfrm>
          <a:prstGeom prst="rect">
            <a:avLst/>
          </a:prstGeom>
        </p:spPr>
        <p:txBody>
          <a:bodyPr anchor="t" rtlCol="false" tIns="0" lIns="0" bIns="0" rIns="0">
            <a:spAutoFit/>
          </a:bodyPr>
          <a:lstStyle/>
          <a:p>
            <a:pPr algn="l">
              <a:lnSpc>
                <a:spcPts val="4227"/>
              </a:lnSpc>
            </a:pPr>
            <a:r>
              <a:rPr lang="en-US" sz="2486">
                <a:solidFill>
                  <a:srgbClr val="FFFFFF"/>
                </a:solidFill>
                <a:latin typeface="Open Sauce"/>
                <a:ea typeface="Open Sauce"/>
                <a:cs typeface="Open Sauce"/>
                <a:sym typeface="Open Sauce"/>
              </a:rPr>
              <a:t>11. The “Save” button must be clicked after the Executive Committee details have been entered.</a:t>
            </a:r>
          </a:p>
          <a:p>
            <a:pPr algn="l">
              <a:lnSpc>
                <a:spcPts val="4227"/>
              </a:lnSpc>
            </a:pPr>
            <a:r>
              <a:rPr lang="en-US" sz="2486">
                <a:solidFill>
                  <a:srgbClr val="FFFFFF"/>
                </a:solidFill>
                <a:latin typeface="Open Sauce"/>
                <a:ea typeface="Open Sauce"/>
                <a:cs typeface="Open Sauce"/>
                <a:sym typeface="Open Sauce"/>
              </a:rPr>
              <a:t>12. A bank account number, IFSC code, and bank address must also be provided, as well as the name of the bank.</a:t>
            </a:r>
          </a:p>
          <a:p>
            <a:pPr algn="l">
              <a:lnSpc>
                <a:spcPts val="4227"/>
              </a:lnSpc>
            </a:pPr>
            <a:r>
              <a:rPr lang="en-US" sz="2486">
                <a:solidFill>
                  <a:srgbClr val="FFFFFF"/>
                </a:solidFill>
                <a:latin typeface="Open Sauce"/>
                <a:ea typeface="Open Sauce"/>
                <a:cs typeface="Open Sauce"/>
                <a:sym typeface="Open Sauce"/>
              </a:rPr>
              <a:t>13. You need to upload all the required documents in PDF format after entering the bank details.</a:t>
            </a:r>
          </a:p>
          <a:p>
            <a:pPr algn="l">
              <a:lnSpc>
                <a:spcPts val="4227"/>
              </a:lnSpc>
            </a:pPr>
            <a:r>
              <a:rPr lang="en-US" sz="2486">
                <a:solidFill>
                  <a:srgbClr val="FFFFFF"/>
                </a:solidFill>
                <a:latin typeface="Open Sauce"/>
                <a:ea typeface="Open Sauce"/>
                <a:cs typeface="Open Sauce"/>
                <a:sym typeface="Open Sauce"/>
              </a:rPr>
              <a:t>14. The following step is to enter the location and date and select the final submission button.</a:t>
            </a:r>
          </a:p>
          <a:p>
            <a:pPr algn="l">
              <a:lnSpc>
                <a:spcPts val="4227"/>
              </a:lnSpc>
            </a:pPr>
            <a:r>
              <a:rPr lang="en-US" sz="2486">
                <a:solidFill>
                  <a:srgbClr val="FFFFFF"/>
                </a:solidFill>
                <a:latin typeface="Open Sauce"/>
                <a:ea typeface="Open Sauce"/>
                <a:cs typeface="Open Sauce"/>
                <a:sym typeface="Open Sauce"/>
              </a:rPr>
              <a:t>15. Clicking on that particular button is the last step in making the payment online. A payment has been made and a form submitted, and no changes can be made to that form once it has been submitted. Note that no changes can be made once you submit the form.</a:t>
            </a:r>
          </a:p>
          <a:p>
            <a:pPr algn="l">
              <a:lnSpc>
                <a:spcPts val="422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a:grpSpLocks noChangeAspect="true"/>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a:grpSpLocks noChangeAspect="true"/>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a:grpSpLocks noChangeAspect="true"/>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83513" r="0" b="-83513"/>
              </a:stretch>
            </a:blipFill>
          </p:spPr>
        </p:sp>
      </p:grpSp>
      <p:sp>
        <p:nvSpPr>
          <p:cNvPr name="TextBox 11" id="11"/>
          <p:cNvSpPr txBox="true"/>
          <p:nvPr/>
        </p:nvSpPr>
        <p:spPr>
          <a:xfrm rot="0">
            <a:off x="2521025" y="4635815"/>
            <a:ext cx="6229167" cy="1920450"/>
          </a:xfrm>
          <a:prstGeom prst="rect">
            <a:avLst/>
          </a:prstGeom>
        </p:spPr>
        <p:txBody>
          <a:bodyPr anchor="t" rtlCol="false" tIns="0" lIns="0" bIns="0" rIns="0">
            <a:spAutoFit/>
          </a:bodyPr>
          <a:lstStyle/>
          <a:p>
            <a:pPr algn="ctr" marL="0" indent="0" lvl="0">
              <a:lnSpc>
                <a:spcPts val="7692"/>
              </a:lnSpc>
              <a:spcBef>
                <a:spcPct val="0"/>
              </a:spcBef>
            </a:pPr>
            <a:r>
              <a:rPr lang="en-US" sz="5574" strike="noStrike" u="none">
                <a:solidFill>
                  <a:srgbClr val="FFFFFF"/>
                </a:solidFill>
                <a:latin typeface="Archivo Black"/>
                <a:ea typeface="Archivo Black"/>
                <a:cs typeface="Archivo Black"/>
                <a:sym typeface="Archivo Black"/>
              </a:rPr>
              <a:t>THANK'S FOR WATCHING</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a:grpSpLocks noChangeAspect="true"/>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a:grpSpLocks noChangeAspect="true"/>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a:grpSpLocks noChangeAspect="true"/>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a:grpSpLocks noChangeAspect="true"/>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a:grpSpLocks noChangeAspect="true"/>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a:grpSpLocks noChangeAspect="true"/>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grpSp>
        <p:nvGrpSpPr>
          <p:cNvPr name="Group 30" id="30"/>
          <p:cNvGrpSpPr>
            <a:grpSpLocks noChangeAspect="true"/>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0" t="-25078" r="0" b="-25078"/>
              </a:stretch>
            </a:blipFill>
          </p:spPr>
        </p:sp>
      </p:grpSp>
      <p:sp>
        <p:nvSpPr>
          <p:cNvPr name="Freeform 32" id="32"/>
          <p:cNvSpPr/>
          <p:nvPr/>
        </p:nvSpPr>
        <p:spPr>
          <a:xfrm flipH="false" flipV="false" rot="0">
            <a:off x="5012690" y="1579392"/>
            <a:ext cx="1245837" cy="985530"/>
          </a:xfrm>
          <a:custGeom>
            <a:avLst/>
            <a:gdLst/>
            <a:ahLst/>
            <a:cxnLst/>
            <a:rect r="r" b="b" t="t" l="l"/>
            <a:pathLst>
              <a:path h="985530" w="1245837">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3" id="33"/>
          <p:cNvSpPr txBox="true"/>
          <p:nvPr/>
        </p:nvSpPr>
        <p:spPr>
          <a:xfrm rot="0">
            <a:off x="4419761" y="2659629"/>
            <a:ext cx="2431696" cy="476250"/>
          </a:xfrm>
          <a:prstGeom prst="rect">
            <a:avLst/>
          </a:prstGeom>
        </p:spPr>
        <p:txBody>
          <a:bodyPr anchor="t" rtlCol="false" tIns="0" lIns="0" bIns="0" rIns="0">
            <a:spAutoFit/>
          </a:bodyPr>
          <a:lstStyle/>
          <a:p>
            <a:pPr algn="ctr">
              <a:lnSpc>
                <a:spcPts val="3692"/>
              </a:lnSpc>
            </a:pPr>
            <a:r>
              <a:rPr lang="en-US" b="true" sz="3077" spc="-61">
                <a:solidFill>
                  <a:srgbClr val="040506"/>
                </a:solidFill>
                <a:latin typeface="Montserrat Classic Bold"/>
                <a:ea typeface="Montserrat Classic Bold"/>
                <a:cs typeface="Montserrat Classic Bold"/>
                <a:sym typeface="Montserrat Classic Bold"/>
              </a:rPr>
              <a:t>FCRA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ea typeface="Archivo Black"/>
                <a:cs typeface="Archivo Black"/>
                <a:sym typeface="Archivo Black"/>
              </a:rPr>
              <a:t>CONTENT</a:t>
            </a:r>
          </a:p>
        </p:txBody>
      </p:sp>
      <p:sp>
        <p:nvSpPr>
          <p:cNvPr name="TextBox 8" id="8"/>
          <p:cNvSpPr txBox="true"/>
          <p:nvPr/>
        </p:nvSpPr>
        <p:spPr>
          <a:xfrm rot="0">
            <a:off x="1604075" y="60758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231F20"/>
                </a:solidFill>
                <a:latin typeface="Montserrat Classic Bold"/>
                <a:ea typeface="Montserrat Classic Bold"/>
                <a:cs typeface="Montserrat Classic Bold"/>
                <a:sym typeface="Montserrat Classic Bold"/>
              </a:rPr>
              <a:t>01</a:t>
            </a:r>
          </a:p>
        </p:txBody>
      </p:sp>
      <p:sp>
        <p:nvSpPr>
          <p:cNvPr name="TextBox 9" id="9"/>
          <p:cNvSpPr txBox="true"/>
          <p:nvPr/>
        </p:nvSpPr>
        <p:spPr>
          <a:xfrm rot="0">
            <a:off x="1152525" y="7115068"/>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Introduction</a:t>
            </a:r>
          </a:p>
        </p:txBody>
      </p:sp>
      <p:sp>
        <p:nvSpPr>
          <p:cNvPr name="TextBox 10" id="10"/>
          <p:cNvSpPr txBox="true"/>
          <p:nvPr/>
        </p:nvSpPr>
        <p:spPr>
          <a:xfrm rot="0">
            <a:off x="4880321" y="6119655"/>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02</a:t>
            </a:r>
          </a:p>
        </p:txBody>
      </p:sp>
      <p:sp>
        <p:nvSpPr>
          <p:cNvPr name="TextBox 11" id="11"/>
          <p:cNvSpPr txBox="true"/>
          <p:nvPr/>
        </p:nvSpPr>
        <p:spPr>
          <a:xfrm rot="0">
            <a:off x="4428771" y="7158900"/>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Objective</a:t>
            </a:r>
          </a:p>
        </p:txBody>
      </p:sp>
      <p:sp>
        <p:nvSpPr>
          <p:cNvPr name="TextBox 12" id="12"/>
          <p:cNvSpPr txBox="true"/>
          <p:nvPr/>
        </p:nvSpPr>
        <p:spPr>
          <a:xfrm rot="0">
            <a:off x="8156567" y="6075823"/>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03</a:t>
            </a:r>
          </a:p>
        </p:txBody>
      </p:sp>
      <p:sp>
        <p:nvSpPr>
          <p:cNvPr name="TextBox 13" id="13"/>
          <p:cNvSpPr txBox="true"/>
          <p:nvPr/>
        </p:nvSpPr>
        <p:spPr>
          <a:xfrm rot="0">
            <a:off x="7705016" y="7115068"/>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Registration</a:t>
            </a:r>
          </a:p>
        </p:txBody>
      </p:sp>
      <p:sp>
        <p:nvSpPr>
          <p:cNvPr name="TextBox 14" id="14"/>
          <p:cNvSpPr txBox="true"/>
          <p:nvPr/>
        </p:nvSpPr>
        <p:spPr>
          <a:xfrm rot="0">
            <a:off x="11433387" y="6119655"/>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04</a:t>
            </a:r>
          </a:p>
        </p:txBody>
      </p:sp>
      <p:sp>
        <p:nvSpPr>
          <p:cNvPr name="TextBox 15" id="15"/>
          <p:cNvSpPr txBox="true"/>
          <p:nvPr/>
        </p:nvSpPr>
        <p:spPr>
          <a:xfrm rot="0">
            <a:off x="10981837" y="7158900"/>
            <a:ext cx="3225341"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Documentation</a:t>
            </a:r>
          </a:p>
        </p:txBody>
      </p:sp>
      <p:sp>
        <p:nvSpPr>
          <p:cNvPr name="TextBox 16" id="16"/>
          <p:cNvSpPr txBox="true"/>
          <p:nvPr/>
        </p:nvSpPr>
        <p:spPr>
          <a:xfrm rot="0">
            <a:off x="15192129" y="6119655"/>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05</a:t>
            </a:r>
          </a:p>
        </p:txBody>
      </p:sp>
      <p:sp>
        <p:nvSpPr>
          <p:cNvPr name="TextBox 17" id="17"/>
          <p:cNvSpPr txBox="true"/>
          <p:nvPr/>
        </p:nvSpPr>
        <p:spPr>
          <a:xfrm rot="0">
            <a:off x="14740578" y="7158900"/>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Procedure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3950263" y="803081"/>
            <a:ext cx="15859325" cy="2258023"/>
            <a:chOff x="0" y="0"/>
            <a:chExt cx="1537211" cy="218865"/>
          </a:xfrm>
        </p:grpSpPr>
        <p:sp>
          <p:nvSpPr>
            <p:cNvPr name="Freeform 8" id="8"/>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9" id="9"/>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526801" y="4049236"/>
            <a:ext cx="11603723" cy="2785872"/>
          </a:xfrm>
          <a:prstGeom prst="rect">
            <a:avLst/>
          </a:prstGeom>
        </p:spPr>
        <p:txBody>
          <a:bodyPr anchor="t" rtlCol="false" tIns="0" lIns="0" bIns="0" rIns="0">
            <a:spAutoFit/>
          </a:bodyPr>
          <a:lstStyle/>
          <a:p>
            <a:pPr algn="l" marL="0" indent="0" lvl="0">
              <a:lnSpc>
                <a:spcPts val="3173"/>
              </a:lnSpc>
              <a:spcBef>
                <a:spcPct val="0"/>
              </a:spcBef>
            </a:pPr>
            <a:r>
              <a:rPr lang="en-US" sz="2299" spc="225">
                <a:solidFill>
                  <a:srgbClr val="231F20"/>
                </a:solidFill>
                <a:latin typeface="Montserrat Light"/>
                <a:ea typeface="Montserrat Light"/>
                <a:cs typeface="Montserrat Light"/>
                <a:sym typeface="Montserrat Light"/>
              </a:rPr>
              <a:t>FCRA is the Foreign Contribution (Regulation) Amendment Act, 2020. Foreign donations are regulated by the FCRA to ensure they do not adversely affect internal security. In 2010, it was amended by a slew of new measures to regulate foreign donations. It was originally passed in 1976. All associations, groups, and NGOs receiving foreign donations are subject to the FCRA. All NGOs of this type must be registered under the FCRA. </a:t>
            </a:r>
          </a:p>
        </p:txBody>
      </p:sp>
      <p:sp>
        <p:nvSpPr>
          <p:cNvPr name="TextBox 11" id="11"/>
          <p:cNvSpPr txBox="true"/>
          <p:nvPr/>
        </p:nvSpPr>
        <p:spPr>
          <a:xfrm rot="0">
            <a:off x="526801" y="7199830"/>
            <a:ext cx="11928305" cy="808482"/>
          </a:xfrm>
          <a:prstGeom prst="rect">
            <a:avLst/>
          </a:prstGeom>
        </p:spPr>
        <p:txBody>
          <a:bodyPr anchor="t" rtlCol="false" tIns="0" lIns="0" bIns="0" rIns="0">
            <a:spAutoFit/>
          </a:bodyPr>
          <a:lstStyle/>
          <a:p>
            <a:pPr algn="l" marL="0" indent="0" lvl="0">
              <a:lnSpc>
                <a:spcPts val="3173"/>
              </a:lnSpc>
              <a:spcBef>
                <a:spcPct val="0"/>
              </a:spcBef>
            </a:pPr>
            <a:r>
              <a:rPr lang="en-US" sz="2299" spc="225">
                <a:solidFill>
                  <a:srgbClr val="231F20"/>
                </a:solidFill>
                <a:latin typeface="Montserrat Light"/>
                <a:ea typeface="Montserrat Light"/>
                <a:cs typeface="Montserrat Light"/>
                <a:sym typeface="Montserrat Light"/>
              </a:rPr>
              <a:t>Foreign contributions can be received by registered associations for </a:t>
            </a:r>
            <a:r>
              <a:rPr lang="en-US" b="true" sz="2299" spc="225">
                <a:solidFill>
                  <a:srgbClr val="231F20"/>
                </a:solidFill>
                <a:latin typeface="Montserrat Light Bold"/>
                <a:ea typeface="Montserrat Light Bold"/>
                <a:cs typeface="Montserrat Light Bold"/>
                <a:sym typeface="Montserrat Light Bold"/>
              </a:rPr>
              <a:t>social</a:t>
            </a:r>
            <a:r>
              <a:rPr lang="en-US" sz="2299" spc="225">
                <a:solidFill>
                  <a:srgbClr val="231F20"/>
                </a:solidFill>
                <a:latin typeface="Montserrat Light"/>
                <a:ea typeface="Montserrat Light"/>
                <a:cs typeface="Montserrat Light"/>
                <a:sym typeface="Montserrat Light"/>
              </a:rPr>
              <a:t>, </a:t>
            </a:r>
            <a:r>
              <a:rPr lang="en-US" b="true" sz="2299" spc="225">
                <a:solidFill>
                  <a:srgbClr val="231F20"/>
                </a:solidFill>
                <a:latin typeface="Montserrat Light Bold"/>
                <a:ea typeface="Montserrat Light Bold"/>
                <a:cs typeface="Montserrat Light Bold"/>
                <a:sym typeface="Montserrat Light Bold"/>
              </a:rPr>
              <a:t>educational</a:t>
            </a:r>
            <a:r>
              <a:rPr lang="en-US" sz="2299" spc="225">
                <a:solidFill>
                  <a:srgbClr val="231F20"/>
                </a:solidFill>
                <a:latin typeface="Montserrat Light"/>
                <a:ea typeface="Montserrat Light"/>
                <a:cs typeface="Montserrat Light"/>
                <a:sym typeface="Montserrat Light"/>
              </a:rPr>
              <a:t>, </a:t>
            </a:r>
            <a:r>
              <a:rPr lang="en-US" b="true" sz="2299" spc="225">
                <a:solidFill>
                  <a:srgbClr val="231F20"/>
                </a:solidFill>
                <a:latin typeface="Montserrat Light Bold"/>
                <a:ea typeface="Montserrat Light Bold"/>
                <a:cs typeface="Montserrat Light Bold"/>
                <a:sym typeface="Montserrat Light Bold"/>
              </a:rPr>
              <a:t>religious</a:t>
            </a:r>
            <a:r>
              <a:rPr lang="en-US" sz="2299" spc="225">
                <a:solidFill>
                  <a:srgbClr val="231F20"/>
                </a:solidFill>
                <a:latin typeface="Montserrat Light"/>
                <a:ea typeface="Montserrat Light"/>
                <a:cs typeface="Montserrat Light"/>
                <a:sym typeface="Montserrat Light"/>
              </a:rPr>
              <a:t>, </a:t>
            </a:r>
            <a:r>
              <a:rPr lang="en-US" b="true" sz="2299" spc="225">
                <a:solidFill>
                  <a:srgbClr val="231F20"/>
                </a:solidFill>
                <a:latin typeface="Montserrat Light Bold"/>
                <a:ea typeface="Montserrat Light Bold"/>
                <a:cs typeface="Montserrat Light Bold"/>
                <a:sym typeface="Montserrat Light Bold"/>
              </a:rPr>
              <a:t>economic </a:t>
            </a:r>
            <a:r>
              <a:rPr lang="en-US" sz="2299" spc="225">
                <a:solidFill>
                  <a:srgbClr val="231F20"/>
                </a:solidFill>
                <a:latin typeface="Montserrat Light"/>
                <a:ea typeface="Montserrat Light"/>
                <a:cs typeface="Montserrat Light"/>
                <a:sym typeface="Montserrat Light"/>
              </a:rPr>
              <a:t>and </a:t>
            </a:r>
            <a:r>
              <a:rPr lang="en-US" b="true" sz="2299" spc="225">
                <a:solidFill>
                  <a:srgbClr val="231F20"/>
                </a:solidFill>
                <a:latin typeface="Montserrat Light Bold"/>
                <a:ea typeface="Montserrat Light Bold"/>
                <a:cs typeface="Montserrat Light Bold"/>
                <a:sym typeface="Montserrat Light Bold"/>
              </a:rPr>
              <a:t>cultural purposes</a:t>
            </a:r>
            <a:r>
              <a:rPr lang="en-US" sz="2299" spc="225">
                <a:solidFill>
                  <a:srgbClr val="231F20"/>
                </a:solidFill>
                <a:latin typeface="Montserrat Light"/>
                <a:ea typeface="Montserrat Light"/>
                <a:cs typeface="Montserrat Light"/>
                <a:sym typeface="Montserrat Light"/>
              </a:rPr>
              <a:t>.</a:t>
            </a:r>
          </a:p>
        </p:txBody>
      </p:sp>
      <p:sp>
        <p:nvSpPr>
          <p:cNvPr name="TextBox 12" id="12"/>
          <p:cNvSpPr txBox="true"/>
          <p:nvPr/>
        </p:nvSpPr>
        <p:spPr>
          <a:xfrm rot="0">
            <a:off x="1483521" y="1304859"/>
            <a:ext cx="8055452"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7132688" y="3603602"/>
            <a:ext cx="4102987" cy="4784036"/>
            <a:chOff x="0" y="0"/>
            <a:chExt cx="1080622" cy="1259993"/>
          </a:xfrm>
        </p:grpSpPr>
        <p:sp>
          <p:nvSpPr>
            <p:cNvPr name="Freeform 7" id="7"/>
            <p:cNvSpPr/>
            <p:nvPr/>
          </p:nvSpPr>
          <p:spPr>
            <a:xfrm flipH="false" flipV="false" rot="0">
              <a:off x="0" y="0"/>
              <a:ext cx="1080622" cy="1259993"/>
            </a:xfrm>
            <a:custGeom>
              <a:avLst/>
              <a:gdLst/>
              <a:ahLst/>
              <a:cxnLst/>
              <a:rect r="r" b="b" t="t" l="l"/>
              <a:pathLst>
                <a:path h="1259993" w="1080622">
                  <a:moveTo>
                    <a:pt x="37738" y="0"/>
                  </a:moveTo>
                  <a:lnTo>
                    <a:pt x="1042884" y="0"/>
                  </a:lnTo>
                  <a:cubicBezTo>
                    <a:pt x="1063726" y="0"/>
                    <a:pt x="1080622" y="16896"/>
                    <a:pt x="1080622" y="37738"/>
                  </a:cubicBezTo>
                  <a:lnTo>
                    <a:pt x="1080622" y="1222255"/>
                  </a:lnTo>
                  <a:cubicBezTo>
                    <a:pt x="1080622" y="1243097"/>
                    <a:pt x="1063726" y="1259993"/>
                    <a:pt x="1042884" y="1259993"/>
                  </a:cubicBezTo>
                  <a:lnTo>
                    <a:pt x="37738" y="1259993"/>
                  </a:lnTo>
                  <a:cubicBezTo>
                    <a:pt x="16896" y="1259993"/>
                    <a:pt x="0" y="1243097"/>
                    <a:pt x="0" y="1222255"/>
                  </a:cubicBezTo>
                  <a:lnTo>
                    <a:pt x="0" y="37738"/>
                  </a:lnTo>
                  <a:cubicBezTo>
                    <a:pt x="0" y="16896"/>
                    <a:pt x="16896" y="0"/>
                    <a:pt x="37738"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1080622" cy="127904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7154258" y="3921078"/>
            <a:ext cx="4081418" cy="944815"/>
            <a:chOff x="0" y="0"/>
            <a:chExt cx="1074941" cy="248840"/>
          </a:xfrm>
        </p:grpSpPr>
        <p:sp>
          <p:nvSpPr>
            <p:cNvPr name="Freeform 10" id="10"/>
            <p:cNvSpPr/>
            <p:nvPr/>
          </p:nvSpPr>
          <p:spPr>
            <a:xfrm flipH="false" flipV="false" rot="0">
              <a:off x="0" y="0"/>
              <a:ext cx="1074941" cy="248840"/>
            </a:xfrm>
            <a:custGeom>
              <a:avLst/>
              <a:gdLst/>
              <a:ahLst/>
              <a:cxnLst/>
              <a:rect r="r" b="b" t="t" l="l"/>
              <a:pathLst>
                <a:path h="248840" w="1074941">
                  <a:moveTo>
                    <a:pt x="0" y="0"/>
                  </a:moveTo>
                  <a:lnTo>
                    <a:pt x="1074941" y="0"/>
                  </a:lnTo>
                  <a:lnTo>
                    <a:pt x="1074941" y="248840"/>
                  </a:lnTo>
                  <a:lnTo>
                    <a:pt x="0" y="248840"/>
                  </a:lnTo>
                  <a:close/>
                </a:path>
              </a:pathLst>
            </a:custGeom>
            <a:solidFill>
              <a:srgbClr val="000000"/>
            </a:solidFill>
          </p:spPr>
        </p:sp>
        <p:sp>
          <p:nvSpPr>
            <p:cNvPr name="TextBox 11" id="11"/>
            <p:cNvSpPr txBox="true"/>
            <p:nvPr/>
          </p:nvSpPr>
          <p:spPr>
            <a:xfrm>
              <a:off x="0" y="-19050"/>
              <a:ext cx="1074941" cy="26789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2010</a:t>
              </a:r>
            </a:p>
          </p:txBody>
        </p:sp>
      </p:grpSp>
      <p:sp>
        <p:nvSpPr>
          <p:cNvPr name="TextBox 12" id="12"/>
          <p:cNvSpPr txBox="true"/>
          <p:nvPr/>
        </p:nvSpPr>
        <p:spPr>
          <a:xfrm rot="0">
            <a:off x="1578424" y="1692786"/>
            <a:ext cx="14973588"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FOREIGN CONTRIBUTION REGULATION ACT</a:t>
            </a:r>
          </a:p>
        </p:txBody>
      </p:sp>
      <p:sp>
        <p:nvSpPr>
          <p:cNvPr name="TextBox 13" id="13"/>
          <p:cNvSpPr txBox="true"/>
          <p:nvPr/>
        </p:nvSpPr>
        <p:spPr>
          <a:xfrm rot="0">
            <a:off x="7361984" y="5286375"/>
            <a:ext cx="3644395" cy="2565797"/>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100F0D"/>
                </a:solidFill>
                <a:latin typeface="Montserrat Light"/>
                <a:ea typeface="Montserrat Light"/>
                <a:cs typeface="Montserrat Light"/>
                <a:sym typeface="Montserrat Light"/>
              </a:rPr>
              <a:t>While the provisions of the repealed FCRA, 1976 have generally been retained, the FCRA, 2010 is an improvement over the repealed Act as more stringent provisions have been made in order to prevent misutilization of the foreign contribution received by the associations.</a:t>
            </a:r>
          </a:p>
        </p:txBody>
      </p:sp>
      <p:grpSp>
        <p:nvGrpSpPr>
          <p:cNvPr name="Group 14" id="14"/>
          <p:cNvGrpSpPr/>
          <p:nvPr/>
        </p:nvGrpSpPr>
        <p:grpSpPr>
          <a:xfrm rot="0">
            <a:off x="2592136" y="3603602"/>
            <a:ext cx="4102987" cy="4784036"/>
            <a:chOff x="0" y="0"/>
            <a:chExt cx="1080622" cy="1259993"/>
          </a:xfrm>
        </p:grpSpPr>
        <p:sp>
          <p:nvSpPr>
            <p:cNvPr name="Freeform 15" id="15"/>
            <p:cNvSpPr/>
            <p:nvPr/>
          </p:nvSpPr>
          <p:spPr>
            <a:xfrm flipH="false" flipV="false" rot="0">
              <a:off x="0" y="0"/>
              <a:ext cx="1080622" cy="1259993"/>
            </a:xfrm>
            <a:custGeom>
              <a:avLst/>
              <a:gdLst/>
              <a:ahLst/>
              <a:cxnLst/>
              <a:rect r="r" b="b" t="t" l="l"/>
              <a:pathLst>
                <a:path h="1259993" w="1080622">
                  <a:moveTo>
                    <a:pt x="37738" y="0"/>
                  </a:moveTo>
                  <a:lnTo>
                    <a:pt x="1042884" y="0"/>
                  </a:lnTo>
                  <a:cubicBezTo>
                    <a:pt x="1063726" y="0"/>
                    <a:pt x="1080622" y="16896"/>
                    <a:pt x="1080622" y="37738"/>
                  </a:cubicBezTo>
                  <a:lnTo>
                    <a:pt x="1080622" y="1222255"/>
                  </a:lnTo>
                  <a:cubicBezTo>
                    <a:pt x="1080622" y="1243097"/>
                    <a:pt x="1063726" y="1259993"/>
                    <a:pt x="1042884" y="1259993"/>
                  </a:cubicBezTo>
                  <a:lnTo>
                    <a:pt x="37738" y="1259993"/>
                  </a:lnTo>
                  <a:cubicBezTo>
                    <a:pt x="16896" y="1259993"/>
                    <a:pt x="0" y="1243097"/>
                    <a:pt x="0" y="1222255"/>
                  </a:cubicBezTo>
                  <a:lnTo>
                    <a:pt x="0" y="37738"/>
                  </a:lnTo>
                  <a:cubicBezTo>
                    <a:pt x="0" y="16896"/>
                    <a:pt x="16896" y="0"/>
                    <a:pt x="37738" y="0"/>
                  </a:cubicBezTo>
                  <a:close/>
                </a:path>
              </a:pathLst>
            </a:custGeom>
            <a:solidFill>
              <a:srgbClr val="000000">
                <a:alpha val="0"/>
              </a:srgbClr>
            </a:solidFill>
            <a:ln w="57150" cap="sq">
              <a:solidFill>
                <a:srgbClr val="000000"/>
              </a:solidFill>
              <a:prstDash val="solid"/>
              <a:miter/>
            </a:ln>
          </p:spPr>
        </p:sp>
        <p:sp>
          <p:nvSpPr>
            <p:cNvPr name="TextBox 16" id="16"/>
            <p:cNvSpPr txBox="true"/>
            <p:nvPr/>
          </p:nvSpPr>
          <p:spPr>
            <a:xfrm>
              <a:off x="0" y="-19050"/>
              <a:ext cx="1080622" cy="1279043"/>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2613706" y="3921078"/>
            <a:ext cx="4081418" cy="944815"/>
            <a:chOff x="0" y="0"/>
            <a:chExt cx="1074941" cy="248840"/>
          </a:xfrm>
        </p:grpSpPr>
        <p:sp>
          <p:nvSpPr>
            <p:cNvPr name="Freeform 18" id="18"/>
            <p:cNvSpPr/>
            <p:nvPr/>
          </p:nvSpPr>
          <p:spPr>
            <a:xfrm flipH="false" flipV="false" rot="0">
              <a:off x="0" y="0"/>
              <a:ext cx="1074941" cy="248840"/>
            </a:xfrm>
            <a:custGeom>
              <a:avLst/>
              <a:gdLst/>
              <a:ahLst/>
              <a:cxnLst/>
              <a:rect r="r" b="b" t="t" l="l"/>
              <a:pathLst>
                <a:path h="248840" w="1074941">
                  <a:moveTo>
                    <a:pt x="0" y="0"/>
                  </a:moveTo>
                  <a:lnTo>
                    <a:pt x="1074941" y="0"/>
                  </a:lnTo>
                  <a:lnTo>
                    <a:pt x="1074941" y="248840"/>
                  </a:lnTo>
                  <a:lnTo>
                    <a:pt x="0" y="248840"/>
                  </a:lnTo>
                  <a:close/>
                </a:path>
              </a:pathLst>
            </a:custGeom>
            <a:solidFill>
              <a:srgbClr val="000000"/>
            </a:solidFill>
          </p:spPr>
        </p:sp>
        <p:sp>
          <p:nvSpPr>
            <p:cNvPr name="TextBox 19" id="19"/>
            <p:cNvSpPr txBox="true"/>
            <p:nvPr/>
          </p:nvSpPr>
          <p:spPr>
            <a:xfrm>
              <a:off x="0" y="-19050"/>
              <a:ext cx="1074941" cy="26789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1976</a:t>
              </a:r>
            </a:p>
          </p:txBody>
        </p:sp>
      </p:grpSp>
      <p:sp>
        <p:nvSpPr>
          <p:cNvPr name="TextBox 20" id="20"/>
          <p:cNvSpPr txBox="true"/>
          <p:nvPr/>
        </p:nvSpPr>
        <p:spPr>
          <a:xfrm rot="0">
            <a:off x="2821432" y="5286375"/>
            <a:ext cx="3644395" cy="2565797"/>
          </a:xfrm>
          <a:prstGeom prst="rect">
            <a:avLst/>
          </a:prstGeom>
        </p:spPr>
        <p:txBody>
          <a:bodyPr anchor="t" rtlCol="false" tIns="0" lIns="0" bIns="0" rIns="0">
            <a:spAutoFit/>
          </a:bodyPr>
          <a:lstStyle/>
          <a:p>
            <a:pPr algn="ctr" marL="0" indent="0" lvl="0">
              <a:lnSpc>
                <a:spcPts val="2084"/>
              </a:lnSpc>
              <a:spcBef>
                <a:spcPct val="0"/>
              </a:spcBef>
            </a:pPr>
            <a:r>
              <a:rPr lang="en-US" sz="1510" spc="148" strike="noStrike" u="none">
                <a:solidFill>
                  <a:srgbClr val="100F0D"/>
                </a:solidFill>
                <a:latin typeface="Montserrat Light"/>
                <a:ea typeface="Montserrat Light"/>
                <a:cs typeface="Montserrat Light"/>
                <a:sym typeface="Montserrat Light"/>
              </a:rPr>
              <a:t>Foreign Contribution (Regulation) Act, 1976 (FCRA) was enacted in the year 1976 with the prime objective of regulating the acceptance and utilization of foreign contribution and foreign hospitality by persons and associations working in the important areas of national life. </a:t>
            </a:r>
          </a:p>
        </p:txBody>
      </p:sp>
      <p:grpSp>
        <p:nvGrpSpPr>
          <p:cNvPr name="Group 21" id="21"/>
          <p:cNvGrpSpPr/>
          <p:nvPr/>
        </p:nvGrpSpPr>
        <p:grpSpPr>
          <a:xfrm rot="0">
            <a:off x="11692875" y="3603602"/>
            <a:ext cx="4102987" cy="4784036"/>
            <a:chOff x="0" y="0"/>
            <a:chExt cx="1080622" cy="1259993"/>
          </a:xfrm>
        </p:grpSpPr>
        <p:sp>
          <p:nvSpPr>
            <p:cNvPr name="Freeform 22" id="22"/>
            <p:cNvSpPr/>
            <p:nvPr/>
          </p:nvSpPr>
          <p:spPr>
            <a:xfrm flipH="false" flipV="false" rot="0">
              <a:off x="0" y="0"/>
              <a:ext cx="1080622" cy="1259993"/>
            </a:xfrm>
            <a:custGeom>
              <a:avLst/>
              <a:gdLst/>
              <a:ahLst/>
              <a:cxnLst/>
              <a:rect r="r" b="b" t="t" l="l"/>
              <a:pathLst>
                <a:path h="1259993" w="1080622">
                  <a:moveTo>
                    <a:pt x="37738" y="0"/>
                  </a:moveTo>
                  <a:lnTo>
                    <a:pt x="1042884" y="0"/>
                  </a:lnTo>
                  <a:cubicBezTo>
                    <a:pt x="1063726" y="0"/>
                    <a:pt x="1080622" y="16896"/>
                    <a:pt x="1080622" y="37738"/>
                  </a:cubicBezTo>
                  <a:lnTo>
                    <a:pt x="1080622" y="1222255"/>
                  </a:lnTo>
                  <a:cubicBezTo>
                    <a:pt x="1080622" y="1243097"/>
                    <a:pt x="1063726" y="1259993"/>
                    <a:pt x="1042884" y="1259993"/>
                  </a:cubicBezTo>
                  <a:lnTo>
                    <a:pt x="37738" y="1259993"/>
                  </a:lnTo>
                  <a:cubicBezTo>
                    <a:pt x="16896" y="1259993"/>
                    <a:pt x="0" y="1243097"/>
                    <a:pt x="0" y="1222255"/>
                  </a:cubicBezTo>
                  <a:lnTo>
                    <a:pt x="0" y="37738"/>
                  </a:lnTo>
                  <a:cubicBezTo>
                    <a:pt x="0" y="16896"/>
                    <a:pt x="16896" y="0"/>
                    <a:pt x="37738" y="0"/>
                  </a:cubicBezTo>
                  <a:close/>
                </a:path>
              </a:pathLst>
            </a:custGeom>
            <a:solidFill>
              <a:srgbClr val="000000">
                <a:alpha val="0"/>
              </a:srgbClr>
            </a:solidFill>
            <a:ln w="57150" cap="sq">
              <a:solidFill>
                <a:srgbClr val="000000"/>
              </a:solidFill>
              <a:prstDash val="solid"/>
              <a:miter/>
            </a:ln>
          </p:spPr>
        </p:sp>
        <p:sp>
          <p:nvSpPr>
            <p:cNvPr name="TextBox 23" id="23"/>
            <p:cNvSpPr txBox="true"/>
            <p:nvPr/>
          </p:nvSpPr>
          <p:spPr>
            <a:xfrm>
              <a:off x="0" y="-19050"/>
              <a:ext cx="1080622" cy="1279043"/>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11714444" y="3921078"/>
            <a:ext cx="4081418" cy="944815"/>
            <a:chOff x="0" y="0"/>
            <a:chExt cx="1074941" cy="248840"/>
          </a:xfrm>
        </p:grpSpPr>
        <p:sp>
          <p:nvSpPr>
            <p:cNvPr name="Freeform 25" id="25"/>
            <p:cNvSpPr/>
            <p:nvPr/>
          </p:nvSpPr>
          <p:spPr>
            <a:xfrm flipH="false" flipV="false" rot="0">
              <a:off x="0" y="0"/>
              <a:ext cx="1074941" cy="248840"/>
            </a:xfrm>
            <a:custGeom>
              <a:avLst/>
              <a:gdLst/>
              <a:ahLst/>
              <a:cxnLst/>
              <a:rect r="r" b="b" t="t" l="l"/>
              <a:pathLst>
                <a:path h="248840" w="1074941">
                  <a:moveTo>
                    <a:pt x="0" y="0"/>
                  </a:moveTo>
                  <a:lnTo>
                    <a:pt x="1074941" y="0"/>
                  </a:lnTo>
                  <a:lnTo>
                    <a:pt x="1074941" y="248840"/>
                  </a:lnTo>
                  <a:lnTo>
                    <a:pt x="0" y="248840"/>
                  </a:lnTo>
                  <a:close/>
                </a:path>
              </a:pathLst>
            </a:custGeom>
            <a:solidFill>
              <a:srgbClr val="000000"/>
            </a:solidFill>
          </p:spPr>
        </p:sp>
        <p:sp>
          <p:nvSpPr>
            <p:cNvPr name="TextBox 26" id="26"/>
            <p:cNvSpPr txBox="true"/>
            <p:nvPr/>
          </p:nvSpPr>
          <p:spPr>
            <a:xfrm>
              <a:off x="0" y="-19050"/>
              <a:ext cx="1074941" cy="26789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2020</a:t>
              </a:r>
            </a:p>
          </p:txBody>
        </p:sp>
      </p:grpSp>
      <p:sp>
        <p:nvSpPr>
          <p:cNvPr name="TextBox 27" id="27"/>
          <p:cNvSpPr txBox="true"/>
          <p:nvPr/>
        </p:nvSpPr>
        <p:spPr>
          <a:xfrm rot="0">
            <a:off x="11922171" y="5286375"/>
            <a:ext cx="3644395" cy="2822972"/>
          </a:xfrm>
          <a:prstGeom prst="rect">
            <a:avLst/>
          </a:prstGeom>
        </p:spPr>
        <p:txBody>
          <a:bodyPr anchor="t" rtlCol="false" tIns="0" lIns="0" bIns="0" rIns="0">
            <a:spAutoFit/>
          </a:bodyPr>
          <a:lstStyle/>
          <a:p>
            <a:pPr algn="ctr" marL="0" indent="0" lvl="0">
              <a:lnSpc>
                <a:spcPts val="2084"/>
              </a:lnSpc>
              <a:spcBef>
                <a:spcPct val="0"/>
              </a:spcBef>
            </a:pPr>
            <a:r>
              <a:rPr lang="en-US" sz="1510" spc="148" strike="noStrike" u="none">
                <a:solidFill>
                  <a:srgbClr val="100F0D"/>
                </a:solidFill>
                <a:latin typeface="Montserrat Light"/>
                <a:ea typeface="Montserrat Light"/>
                <a:cs typeface="Montserrat Light"/>
                <a:sym typeface="Montserrat Light"/>
              </a:rPr>
              <a:t>The Bill amends this to state that foreign contribution must be received only in an account designated by the bank as “FCRA account” in such branch of the State Bank of India, New Delhi, as notified by the central government. No funds other than the foreign contribution should be received or deposited in this account.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794480" y="4821952"/>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01</a:t>
              </a:r>
            </a:p>
          </p:txBody>
        </p:sp>
      </p:grpSp>
      <p:sp>
        <p:nvSpPr>
          <p:cNvPr name="TextBox 9" id="9"/>
          <p:cNvSpPr txBox="true"/>
          <p:nvPr/>
        </p:nvSpPr>
        <p:spPr>
          <a:xfrm rot="0">
            <a:off x="2689046" y="4783852"/>
            <a:ext cx="6346855" cy="1695450"/>
          </a:xfrm>
          <a:prstGeom prst="rect">
            <a:avLst/>
          </a:prstGeom>
        </p:spPr>
        <p:txBody>
          <a:bodyPr anchor="t" rtlCol="false" tIns="0" lIns="0" bIns="0" rIns="0">
            <a:spAutoFit/>
          </a:bodyPr>
          <a:lstStyle/>
          <a:p>
            <a:pPr algn="l" marL="0" indent="0" lvl="0">
              <a:lnSpc>
                <a:spcPts val="3449"/>
              </a:lnSpc>
              <a:spcBef>
                <a:spcPct val="0"/>
              </a:spcBef>
            </a:pPr>
            <a:r>
              <a:rPr lang="en-US" sz="2499" spc="244">
                <a:solidFill>
                  <a:srgbClr val="231F20"/>
                </a:solidFill>
                <a:latin typeface="Montserrat Light"/>
                <a:ea typeface="Montserrat Light"/>
                <a:cs typeface="Montserrat Light"/>
                <a:sym typeface="Montserrat Light"/>
              </a:rPr>
              <a:t>Oblige companies or organizations to regulate the acceptance and utilization of foreign contributions.</a:t>
            </a:r>
          </a:p>
        </p:txBody>
      </p:sp>
      <p:grpSp>
        <p:nvGrpSpPr>
          <p:cNvPr name="Group 10" id="10"/>
          <p:cNvGrpSpPr/>
          <p:nvPr/>
        </p:nvGrpSpPr>
        <p:grpSpPr>
          <a:xfrm rot="0">
            <a:off x="12573606" y="3743682"/>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2" id="12"/>
          <p:cNvGrpSpPr/>
          <p:nvPr/>
        </p:nvGrpSpPr>
        <p:grpSpPr>
          <a:xfrm rot="0">
            <a:off x="9981212" y="3767100"/>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2548713" y="6337440"/>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0878301" y="4617656"/>
            <a:ext cx="1520413" cy="15204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469664" y="7244657"/>
            <a:ext cx="1522475" cy="15224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3447581" y="4617656"/>
            <a:ext cx="1566642" cy="15666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663813" y="1339120"/>
            <a:ext cx="9308329" cy="1486009"/>
          </a:xfrm>
          <a:prstGeom prst="rect">
            <a:avLst/>
          </a:prstGeom>
        </p:spPr>
        <p:txBody>
          <a:bodyPr anchor="t" rtlCol="false" tIns="0" lIns="0" bIns="0" rIns="0">
            <a:spAutoFit/>
          </a:bodyPr>
          <a:lstStyle/>
          <a:p>
            <a:pPr algn="ctr" marL="0" indent="0" lvl="0">
              <a:lnSpc>
                <a:spcPts val="12068"/>
              </a:lnSpc>
              <a:spcBef>
                <a:spcPct val="0"/>
              </a:spcBef>
            </a:pPr>
            <a:r>
              <a:rPr lang="en-US" sz="8745" spc="69" strike="noStrike" u="none">
                <a:solidFill>
                  <a:srgbClr val="FFFFFF"/>
                </a:solidFill>
                <a:latin typeface="Archivo Black"/>
                <a:ea typeface="Archivo Black"/>
                <a:cs typeface="Archivo Black"/>
                <a:sym typeface="Archivo Black"/>
              </a:rPr>
              <a:t>OBJECTIVES</a:t>
            </a:r>
          </a:p>
        </p:txBody>
      </p:sp>
      <p:grpSp>
        <p:nvGrpSpPr>
          <p:cNvPr name="Group 28" id="28"/>
          <p:cNvGrpSpPr/>
          <p:nvPr/>
        </p:nvGrpSpPr>
        <p:grpSpPr>
          <a:xfrm rot="0">
            <a:off x="916860" y="3148979"/>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30" id="3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794480" y="6717577"/>
            <a:ext cx="736150" cy="662821"/>
            <a:chOff x="0" y="0"/>
            <a:chExt cx="193883" cy="174570"/>
          </a:xfrm>
        </p:grpSpPr>
        <p:sp>
          <p:nvSpPr>
            <p:cNvPr name="Freeform 32" id="3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02</a:t>
              </a:r>
            </a:p>
          </p:txBody>
        </p:sp>
      </p:grpSp>
      <p:sp>
        <p:nvSpPr>
          <p:cNvPr name="TextBox 34" id="34"/>
          <p:cNvSpPr txBox="true"/>
          <p:nvPr/>
        </p:nvSpPr>
        <p:spPr>
          <a:xfrm rot="0">
            <a:off x="2689046" y="6679477"/>
            <a:ext cx="6346855" cy="2552700"/>
          </a:xfrm>
          <a:prstGeom prst="rect">
            <a:avLst/>
          </a:prstGeom>
        </p:spPr>
        <p:txBody>
          <a:bodyPr anchor="t" rtlCol="false" tIns="0" lIns="0" bIns="0" rIns="0">
            <a:spAutoFit/>
          </a:bodyPr>
          <a:lstStyle/>
          <a:p>
            <a:pPr algn="l" marL="0" indent="0" lvl="0">
              <a:lnSpc>
                <a:spcPts val="3449"/>
              </a:lnSpc>
              <a:spcBef>
                <a:spcPct val="0"/>
              </a:spcBef>
            </a:pPr>
            <a:r>
              <a:rPr lang="en-US" sz="2499" spc="244">
                <a:solidFill>
                  <a:srgbClr val="231F20"/>
                </a:solidFill>
                <a:latin typeface="Montserrat Light"/>
                <a:ea typeface="Montserrat Light"/>
                <a:cs typeface="Montserrat Light"/>
                <a:sym typeface="Montserrat Light"/>
              </a:rPr>
              <a:t>To prevent the acceptance and utilization of foreign hospitality or foreign contributions for any activities detrimental to national interests and anything related thereto or incidental thereto.</a:t>
            </a:r>
          </a:p>
        </p:txBody>
      </p:sp>
      <p:grpSp>
        <p:nvGrpSpPr>
          <p:cNvPr name="Group 35" id="35"/>
          <p:cNvGrpSpPr/>
          <p:nvPr/>
        </p:nvGrpSpPr>
        <p:grpSpPr>
          <a:xfrm rot="0">
            <a:off x="12085550" y="-131220"/>
            <a:ext cx="9534019" cy="1112295"/>
            <a:chOff x="0" y="0"/>
            <a:chExt cx="1876002" cy="218865"/>
          </a:xfrm>
        </p:grpSpPr>
        <p:sp>
          <p:nvSpPr>
            <p:cNvPr name="Freeform 36" id="36"/>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7" id="37"/>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8" id="38"/>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9" id="39"/>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6334622" y="6172200"/>
            <a:ext cx="4703133" cy="8229600"/>
            <a:chOff x="0" y="0"/>
            <a:chExt cx="1238685" cy="2167467"/>
          </a:xfrm>
        </p:grpSpPr>
        <p:sp>
          <p:nvSpPr>
            <p:cNvPr name="Freeform 4" id="4"/>
            <p:cNvSpPr/>
            <p:nvPr/>
          </p:nvSpPr>
          <p:spPr>
            <a:xfrm flipH="false" flipV="false" rot="0">
              <a:off x="0" y="0"/>
              <a:ext cx="1238685" cy="2167467"/>
            </a:xfrm>
            <a:custGeom>
              <a:avLst/>
              <a:gdLst/>
              <a:ahLst/>
              <a:cxnLst/>
              <a:rect r="r" b="b" t="t" l="l"/>
              <a:pathLst>
                <a:path h="2167467" w="1238685">
                  <a:moveTo>
                    <a:pt x="41153" y="0"/>
                  </a:moveTo>
                  <a:lnTo>
                    <a:pt x="1197532" y="0"/>
                  </a:lnTo>
                  <a:cubicBezTo>
                    <a:pt x="1220260" y="0"/>
                    <a:pt x="1238685" y="18425"/>
                    <a:pt x="1238685" y="41153"/>
                  </a:cubicBezTo>
                  <a:lnTo>
                    <a:pt x="1238685" y="2126314"/>
                  </a:lnTo>
                  <a:cubicBezTo>
                    <a:pt x="1238685" y="2149042"/>
                    <a:pt x="1220260" y="2167467"/>
                    <a:pt x="1197532" y="2167467"/>
                  </a:cubicBezTo>
                  <a:lnTo>
                    <a:pt x="41153" y="2167467"/>
                  </a:lnTo>
                  <a:cubicBezTo>
                    <a:pt x="30239" y="2167467"/>
                    <a:pt x="19771" y="2163131"/>
                    <a:pt x="12053" y="2155413"/>
                  </a:cubicBezTo>
                  <a:cubicBezTo>
                    <a:pt x="4336" y="2147696"/>
                    <a:pt x="0" y="2137228"/>
                    <a:pt x="0" y="2126314"/>
                  </a:cubicBezTo>
                  <a:lnTo>
                    <a:pt x="0" y="41153"/>
                  </a:lnTo>
                  <a:cubicBezTo>
                    <a:pt x="0" y="18425"/>
                    <a:pt x="18425" y="0"/>
                    <a:pt x="41153" y="0"/>
                  </a:cubicBezTo>
                  <a:close/>
                </a:path>
              </a:pathLst>
            </a:custGeom>
            <a:solidFill>
              <a:srgbClr val="FFFFFF">
                <a:alpha val="86667"/>
              </a:srgbClr>
            </a:solidFill>
            <a:ln cap="rnd">
              <a:noFill/>
              <a:prstDash val="solid"/>
              <a:round/>
            </a:ln>
          </p:spPr>
        </p:sp>
        <p:sp>
          <p:nvSpPr>
            <p:cNvPr name="TextBox 5" id="5"/>
            <p:cNvSpPr txBox="true"/>
            <p:nvPr/>
          </p:nvSpPr>
          <p:spPr>
            <a:xfrm>
              <a:off x="0" y="-19050"/>
              <a:ext cx="1238685"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1444686" y="4761565"/>
            <a:ext cx="6192991" cy="8229600"/>
            <a:chOff x="0" y="0"/>
            <a:chExt cx="1631076" cy="2167467"/>
          </a:xfrm>
        </p:grpSpPr>
        <p:sp>
          <p:nvSpPr>
            <p:cNvPr name="Freeform 7" id="7"/>
            <p:cNvSpPr/>
            <p:nvPr/>
          </p:nvSpPr>
          <p:spPr>
            <a:xfrm flipH="false" flipV="false" rot="0">
              <a:off x="0" y="0"/>
              <a:ext cx="1631076" cy="2167467"/>
            </a:xfrm>
            <a:custGeom>
              <a:avLst/>
              <a:gdLst/>
              <a:ahLst/>
              <a:cxnLst/>
              <a:rect r="r" b="b" t="t" l="l"/>
              <a:pathLst>
                <a:path h="2167467" w="1631076">
                  <a:moveTo>
                    <a:pt x="31253" y="0"/>
                  </a:moveTo>
                  <a:lnTo>
                    <a:pt x="1599823" y="0"/>
                  </a:lnTo>
                  <a:cubicBezTo>
                    <a:pt x="1608112" y="0"/>
                    <a:pt x="1616061" y="3293"/>
                    <a:pt x="1621922" y="9154"/>
                  </a:cubicBezTo>
                  <a:cubicBezTo>
                    <a:pt x="1627783" y="15015"/>
                    <a:pt x="1631076" y="22964"/>
                    <a:pt x="1631076" y="31253"/>
                  </a:cubicBezTo>
                  <a:lnTo>
                    <a:pt x="1631076" y="2136214"/>
                  </a:lnTo>
                  <a:cubicBezTo>
                    <a:pt x="1631076" y="2144503"/>
                    <a:pt x="1627783" y="2152452"/>
                    <a:pt x="1621922" y="2158313"/>
                  </a:cubicBezTo>
                  <a:cubicBezTo>
                    <a:pt x="1616061" y="2164174"/>
                    <a:pt x="1608112" y="2167467"/>
                    <a:pt x="1599823" y="2167467"/>
                  </a:cubicBezTo>
                  <a:lnTo>
                    <a:pt x="31253" y="2167467"/>
                  </a:lnTo>
                  <a:cubicBezTo>
                    <a:pt x="22964" y="2167467"/>
                    <a:pt x="15015" y="2164174"/>
                    <a:pt x="9154" y="2158313"/>
                  </a:cubicBezTo>
                  <a:cubicBezTo>
                    <a:pt x="3293" y="2152452"/>
                    <a:pt x="0" y="2144503"/>
                    <a:pt x="0" y="2136214"/>
                  </a:cubicBezTo>
                  <a:lnTo>
                    <a:pt x="0" y="31253"/>
                  </a:lnTo>
                  <a:cubicBezTo>
                    <a:pt x="0" y="22964"/>
                    <a:pt x="3293" y="15015"/>
                    <a:pt x="9154" y="9154"/>
                  </a:cubicBezTo>
                  <a:cubicBezTo>
                    <a:pt x="15015" y="3293"/>
                    <a:pt x="22964" y="0"/>
                    <a:pt x="31253" y="0"/>
                  </a:cubicBezTo>
                  <a:close/>
                </a:path>
              </a:pathLst>
            </a:custGeom>
            <a:solidFill>
              <a:srgbClr val="FFFFFF">
                <a:alpha val="86667"/>
              </a:srgbClr>
            </a:solidFill>
            <a:ln cap="rnd">
              <a:noFill/>
              <a:prstDash val="solid"/>
              <a:round/>
            </a:ln>
          </p:spPr>
        </p:sp>
        <p:sp>
          <p:nvSpPr>
            <p:cNvPr name="TextBox 8" id="8"/>
            <p:cNvSpPr txBox="true"/>
            <p:nvPr/>
          </p:nvSpPr>
          <p:spPr>
            <a:xfrm>
              <a:off x="0" y="-19050"/>
              <a:ext cx="163107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807720" y="2906869"/>
            <a:ext cx="8616655" cy="1854696"/>
            <a:chOff x="0" y="0"/>
            <a:chExt cx="2269407" cy="488480"/>
          </a:xfrm>
        </p:grpSpPr>
        <p:sp>
          <p:nvSpPr>
            <p:cNvPr name="Freeform 10" id="10"/>
            <p:cNvSpPr/>
            <p:nvPr/>
          </p:nvSpPr>
          <p:spPr>
            <a:xfrm flipH="false" flipV="false" rot="0">
              <a:off x="0" y="0"/>
              <a:ext cx="2269407" cy="488480"/>
            </a:xfrm>
            <a:custGeom>
              <a:avLst/>
              <a:gdLst/>
              <a:ahLst/>
              <a:cxnLst/>
              <a:rect r="r" b="b" t="t" l="l"/>
              <a:pathLst>
                <a:path h="488480" w="2269407">
                  <a:moveTo>
                    <a:pt x="22462" y="0"/>
                  </a:moveTo>
                  <a:lnTo>
                    <a:pt x="2246945" y="0"/>
                  </a:lnTo>
                  <a:cubicBezTo>
                    <a:pt x="2259350" y="0"/>
                    <a:pt x="2269407" y="10057"/>
                    <a:pt x="2269407" y="22462"/>
                  </a:cubicBezTo>
                  <a:lnTo>
                    <a:pt x="2269407" y="466017"/>
                  </a:lnTo>
                  <a:cubicBezTo>
                    <a:pt x="2269407" y="478423"/>
                    <a:pt x="2259350" y="488480"/>
                    <a:pt x="2246945" y="488480"/>
                  </a:cubicBezTo>
                  <a:lnTo>
                    <a:pt x="22462" y="488480"/>
                  </a:lnTo>
                  <a:cubicBezTo>
                    <a:pt x="10057" y="488480"/>
                    <a:pt x="0" y="478423"/>
                    <a:pt x="0" y="466017"/>
                  </a:cubicBezTo>
                  <a:lnTo>
                    <a:pt x="0" y="22462"/>
                  </a:lnTo>
                  <a:cubicBezTo>
                    <a:pt x="0" y="10057"/>
                    <a:pt x="10057" y="0"/>
                    <a:pt x="22462" y="0"/>
                  </a:cubicBezTo>
                  <a:close/>
                </a:path>
              </a:pathLst>
            </a:custGeom>
            <a:solidFill>
              <a:srgbClr val="FFFFFF">
                <a:alpha val="86667"/>
              </a:srgbClr>
            </a:solidFill>
          </p:spPr>
        </p:sp>
        <p:sp>
          <p:nvSpPr>
            <p:cNvPr name="TextBox 11" id="11"/>
            <p:cNvSpPr txBox="true"/>
            <p:nvPr/>
          </p:nvSpPr>
          <p:spPr>
            <a:xfrm>
              <a:off x="0" y="-19050"/>
              <a:ext cx="2269407" cy="50753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269680" y="3418674"/>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REGISTRATION</a:t>
            </a:r>
          </a:p>
        </p:txBody>
      </p:sp>
      <p:sp>
        <p:nvSpPr>
          <p:cNvPr name="TextBox 13" id="13"/>
          <p:cNvSpPr txBox="true"/>
          <p:nvPr/>
        </p:nvSpPr>
        <p:spPr>
          <a:xfrm rot="0">
            <a:off x="6673844" y="6852094"/>
            <a:ext cx="4024690" cy="512445"/>
          </a:xfrm>
          <a:prstGeom prst="rect">
            <a:avLst/>
          </a:prstGeom>
        </p:spPr>
        <p:txBody>
          <a:bodyPr anchor="t" rtlCol="false" tIns="0" lIns="0" bIns="0" rIns="0">
            <a:spAutoFit/>
          </a:bodyPr>
          <a:lstStyle/>
          <a:p>
            <a:pPr algn="ctr" marL="0" indent="0" lvl="0">
              <a:lnSpc>
                <a:spcPts val="4140"/>
              </a:lnSpc>
              <a:spcBef>
                <a:spcPct val="0"/>
              </a:spcBef>
            </a:pPr>
            <a:r>
              <a:rPr lang="en-US" sz="3000" spc="42">
                <a:solidFill>
                  <a:srgbClr val="040506"/>
                </a:solidFill>
                <a:latin typeface="Montserrat Classic"/>
                <a:ea typeface="Montserrat Classic"/>
                <a:cs typeface="Montserrat Classic"/>
                <a:sym typeface="Montserrat Classic"/>
              </a:rPr>
              <a:t>Normal Registration</a:t>
            </a:r>
          </a:p>
        </p:txBody>
      </p:sp>
      <p:sp>
        <p:nvSpPr>
          <p:cNvPr name="TextBox 14" id="14"/>
          <p:cNvSpPr txBox="true"/>
          <p:nvPr/>
        </p:nvSpPr>
        <p:spPr>
          <a:xfrm rot="0">
            <a:off x="11608140" y="5086350"/>
            <a:ext cx="5813085" cy="512445"/>
          </a:xfrm>
          <a:prstGeom prst="rect">
            <a:avLst/>
          </a:prstGeom>
        </p:spPr>
        <p:txBody>
          <a:bodyPr anchor="t" rtlCol="false" tIns="0" lIns="0" bIns="0" rIns="0">
            <a:spAutoFit/>
          </a:bodyPr>
          <a:lstStyle/>
          <a:p>
            <a:pPr algn="ctr" marL="0" indent="0" lvl="0">
              <a:lnSpc>
                <a:spcPts val="4140"/>
              </a:lnSpc>
              <a:spcBef>
                <a:spcPct val="0"/>
              </a:spcBef>
            </a:pPr>
            <a:r>
              <a:rPr lang="en-US" sz="3000" spc="42">
                <a:solidFill>
                  <a:srgbClr val="040506"/>
                </a:solidFill>
                <a:latin typeface="Montserrat Classic"/>
                <a:ea typeface="Montserrat Classic"/>
                <a:cs typeface="Montserrat Classic"/>
                <a:sym typeface="Montserrat Classic"/>
              </a:rPr>
              <a:t>Prior Permission Registration</a:t>
            </a:r>
          </a:p>
        </p:txBody>
      </p:sp>
      <p:sp>
        <p:nvSpPr>
          <p:cNvPr name="Freeform 15" id="15"/>
          <p:cNvSpPr/>
          <p:nvPr/>
        </p:nvSpPr>
        <p:spPr>
          <a:xfrm flipH="false" flipV="false" rot="0">
            <a:off x="7991883" y="8142957"/>
            <a:ext cx="1152117" cy="1466816"/>
          </a:xfrm>
          <a:custGeom>
            <a:avLst/>
            <a:gdLst/>
            <a:ahLst/>
            <a:cxnLst/>
            <a:rect r="r" b="b" t="t" l="l"/>
            <a:pathLst>
              <a:path h="1466816" w="1152117">
                <a:moveTo>
                  <a:pt x="0" y="0"/>
                </a:moveTo>
                <a:lnTo>
                  <a:pt x="1152117" y="0"/>
                </a:lnTo>
                <a:lnTo>
                  <a:pt x="1152117" y="1466816"/>
                </a:lnTo>
                <a:lnTo>
                  <a:pt x="0" y="1466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3918904" y="6505430"/>
            <a:ext cx="1244554" cy="1262924"/>
          </a:xfrm>
          <a:custGeom>
            <a:avLst/>
            <a:gdLst/>
            <a:ahLst/>
            <a:cxnLst/>
            <a:rect r="r" b="b" t="t" l="l"/>
            <a:pathLst>
              <a:path h="1262924" w="1244554">
                <a:moveTo>
                  <a:pt x="0" y="0"/>
                </a:moveTo>
                <a:lnTo>
                  <a:pt x="1244554" y="0"/>
                </a:lnTo>
                <a:lnTo>
                  <a:pt x="1244554" y="1262923"/>
                </a:lnTo>
                <a:lnTo>
                  <a:pt x="0" y="1262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5010397"/>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2"/>
            <a:stretch>
              <a:fillRect l="0" t="-31574" r="0" b="-31574"/>
            </a:stretch>
          </a:blipFill>
        </p:spPr>
      </p:sp>
      <p:grpSp>
        <p:nvGrpSpPr>
          <p:cNvPr name="Group 3" id="3"/>
          <p:cNvGrpSpPr/>
          <p:nvPr/>
        </p:nvGrpSpPr>
        <p:grpSpPr>
          <a:xfrm rot="0">
            <a:off x="4189609" y="423773"/>
            <a:ext cx="9775433" cy="1854696"/>
            <a:chOff x="0" y="0"/>
            <a:chExt cx="2574600" cy="488480"/>
          </a:xfrm>
        </p:grpSpPr>
        <p:sp>
          <p:nvSpPr>
            <p:cNvPr name="Freeform 4" id="4"/>
            <p:cNvSpPr/>
            <p:nvPr/>
          </p:nvSpPr>
          <p:spPr>
            <a:xfrm flipH="false" flipV="false" rot="0">
              <a:off x="0" y="0"/>
              <a:ext cx="2574600" cy="488480"/>
            </a:xfrm>
            <a:custGeom>
              <a:avLst/>
              <a:gdLst/>
              <a:ahLst/>
              <a:cxnLst/>
              <a:rect r="r" b="b" t="t" l="l"/>
              <a:pathLst>
                <a:path h="488480" w="2574600">
                  <a:moveTo>
                    <a:pt x="19799" y="0"/>
                  </a:moveTo>
                  <a:lnTo>
                    <a:pt x="2554800" y="0"/>
                  </a:lnTo>
                  <a:cubicBezTo>
                    <a:pt x="2565735" y="0"/>
                    <a:pt x="2574600" y="8865"/>
                    <a:pt x="2574600" y="19799"/>
                  </a:cubicBezTo>
                  <a:lnTo>
                    <a:pt x="2574600" y="468680"/>
                  </a:lnTo>
                  <a:cubicBezTo>
                    <a:pt x="2574600" y="479615"/>
                    <a:pt x="2565735" y="488480"/>
                    <a:pt x="2554800" y="488480"/>
                  </a:cubicBezTo>
                  <a:lnTo>
                    <a:pt x="19799" y="488480"/>
                  </a:lnTo>
                  <a:cubicBezTo>
                    <a:pt x="8865" y="488480"/>
                    <a:pt x="0" y="479615"/>
                    <a:pt x="0" y="468680"/>
                  </a:cubicBezTo>
                  <a:lnTo>
                    <a:pt x="0" y="19799"/>
                  </a:lnTo>
                  <a:cubicBezTo>
                    <a:pt x="0" y="8865"/>
                    <a:pt x="8865" y="0"/>
                    <a:pt x="19799" y="0"/>
                  </a:cubicBezTo>
                  <a:close/>
                </a:path>
              </a:pathLst>
            </a:custGeom>
            <a:solidFill>
              <a:srgbClr val="FFFFFF">
                <a:alpha val="86667"/>
              </a:srgbClr>
            </a:solidFill>
          </p:spPr>
        </p:sp>
        <p:sp>
          <p:nvSpPr>
            <p:cNvPr name="TextBox 5" id="5"/>
            <p:cNvSpPr txBox="true"/>
            <p:nvPr/>
          </p:nvSpPr>
          <p:spPr>
            <a:xfrm>
              <a:off x="0" y="-19050"/>
              <a:ext cx="2574600" cy="50753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449739" y="935578"/>
            <a:ext cx="9313472"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NORMAL REGISTRATION</a:t>
            </a:r>
          </a:p>
        </p:txBody>
      </p:sp>
      <p:grpSp>
        <p:nvGrpSpPr>
          <p:cNvPr name="Group 7" id="7"/>
          <p:cNvGrpSpPr/>
          <p:nvPr/>
        </p:nvGrpSpPr>
        <p:grpSpPr>
          <a:xfrm rot="0">
            <a:off x="848539" y="3142906"/>
            <a:ext cx="736150" cy="636369"/>
            <a:chOff x="0" y="0"/>
            <a:chExt cx="193883" cy="167603"/>
          </a:xfrm>
        </p:grpSpPr>
        <p:sp>
          <p:nvSpPr>
            <p:cNvPr name="Freeform 8" id="8"/>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9" id="9"/>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01</a:t>
              </a:r>
            </a:p>
          </p:txBody>
        </p:sp>
      </p:grpSp>
      <p:grpSp>
        <p:nvGrpSpPr>
          <p:cNvPr name="Group 10" id="10"/>
          <p:cNvGrpSpPr/>
          <p:nvPr/>
        </p:nvGrpSpPr>
        <p:grpSpPr>
          <a:xfrm rot="0">
            <a:off x="1216614" y="3760225"/>
            <a:ext cx="736150" cy="636369"/>
            <a:chOff x="0" y="0"/>
            <a:chExt cx="193883" cy="167603"/>
          </a:xfrm>
        </p:grpSpPr>
        <p:sp>
          <p:nvSpPr>
            <p:cNvPr name="Freeform 11" id="11"/>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363636"/>
            </a:solidFill>
          </p:spPr>
        </p:sp>
        <p:sp>
          <p:nvSpPr>
            <p:cNvPr name="TextBox 12" id="12"/>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a</a:t>
              </a:r>
            </a:p>
          </p:txBody>
        </p:sp>
      </p:grpSp>
      <p:sp>
        <p:nvSpPr>
          <p:cNvPr name="TextBox 13" id="13"/>
          <p:cNvSpPr txBox="true"/>
          <p:nvPr/>
        </p:nvSpPr>
        <p:spPr>
          <a:xfrm rot="0">
            <a:off x="1708514" y="3244238"/>
            <a:ext cx="7651195" cy="414655"/>
          </a:xfrm>
          <a:prstGeom prst="rect">
            <a:avLst/>
          </a:prstGeom>
        </p:spPr>
        <p:txBody>
          <a:bodyPr anchor="t" rtlCol="false" tIns="0" lIns="0" bIns="0" rIns="0">
            <a:spAutoFit/>
          </a:bodyPr>
          <a:lstStyle/>
          <a:p>
            <a:pPr algn="ctr">
              <a:lnSpc>
                <a:spcPts val="3379"/>
              </a:lnSpc>
              <a:spcBef>
                <a:spcPct val="0"/>
              </a:spcBef>
            </a:pPr>
            <a:r>
              <a:rPr lang="en-US" b="true" sz="2599">
                <a:solidFill>
                  <a:srgbClr val="010101"/>
                </a:solidFill>
                <a:latin typeface="Open Sauce Bold"/>
                <a:ea typeface="Open Sauce Bold"/>
                <a:cs typeface="Open Sauce Bold"/>
                <a:sym typeface="Open Sauce Bold"/>
              </a:rPr>
              <a:t>Applicant Must Registered in One of Following</a:t>
            </a:r>
          </a:p>
        </p:txBody>
      </p:sp>
      <p:sp>
        <p:nvSpPr>
          <p:cNvPr name="TextBox 14" id="14"/>
          <p:cNvSpPr txBox="true"/>
          <p:nvPr/>
        </p:nvSpPr>
        <p:spPr>
          <a:xfrm rot="0">
            <a:off x="2057793" y="3901880"/>
            <a:ext cx="5206603" cy="414655"/>
          </a:xfrm>
          <a:prstGeom prst="rect">
            <a:avLst/>
          </a:prstGeom>
        </p:spPr>
        <p:txBody>
          <a:bodyPr anchor="t" rtlCol="false" tIns="0" lIns="0" bIns="0" rIns="0">
            <a:spAutoFit/>
          </a:bodyPr>
          <a:lstStyle/>
          <a:p>
            <a:pPr algn="ctr" marL="0" indent="0" lvl="0">
              <a:lnSpc>
                <a:spcPts val="3379"/>
              </a:lnSpc>
              <a:spcBef>
                <a:spcPct val="0"/>
              </a:spcBef>
            </a:pPr>
            <a:r>
              <a:rPr lang="en-US" b="true" sz="2599" strike="noStrike" u="none">
                <a:solidFill>
                  <a:srgbClr val="010101"/>
                </a:solidFill>
                <a:latin typeface="Open Sauce Bold"/>
                <a:ea typeface="Open Sauce Bold"/>
                <a:cs typeface="Open Sauce Bold"/>
                <a:sym typeface="Open Sauce Bold"/>
              </a:rPr>
              <a:t>Societies Registration Act,1860</a:t>
            </a:r>
          </a:p>
        </p:txBody>
      </p:sp>
      <p:grpSp>
        <p:nvGrpSpPr>
          <p:cNvPr name="Group 15" id="15"/>
          <p:cNvGrpSpPr/>
          <p:nvPr/>
        </p:nvGrpSpPr>
        <p:grpSpPr>
          <a:xfrm rot="0">
            <a:off x="1216614" y="4316535"/>
            <a:ext cx="736150" cy="636369"/>
            <a:chOff x="0" y="0"/>
            <a:chExt cx="193883" cy="167603"/>
          </a:xfrm>
        </p:grpSpPr>
        <p:sp>
          <p:nvSpPr>
            <p:cNvPr name="Freeform 16" id="16"/>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727070"/>
            </a:solidFill>
          </p:spPr>
        </p:sp>
        <p:sp>
          <p:nvSpPr>
            <p:cNvPr name="TextBox 17" id="17"/>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b</a:t>
              </a:r>
            </a:p>
          </p:txBody>
        </p:sp>
      </p:grpSp>
      <p:sp>
        <p:nvSpPr>
          <p:cNvPr name="TextBox 18" id="18"/>
          <p:cNvSpPr txBox="true"/>
          <p:nvPr/>
        </p:nvSpPr>
        <p:spPr>
          <a:xfrm rot="0">
            <a:off x="2057793" y="4417867"/>
            <a:ext cx="3475792" cy="414655"/>
          </a:xfrm>
          <a:prstGeom prst="rect">
            <a:avLst/>
          </a:prstGeom>
        </p:spPr>
        <p:txBody>
          <a:bodyPr anchor="t" rtlCol="false" tIns="0" lIns="0" bIns="0" rIns="0">
            <a:spAutoFit/>
          </a:bodyPr>
          <a:lstStyle/>
          <a:p>
            <a:pPr algn="r" marL="0" indent="0" lvl="0">
              <a:lnSpc>
                <a:spcPts val="3379"/>
              </a:lnSpc>
              <a:spcBef>
                <a:spcPct val="0"/>
              </a:spcBef>
            </a:pPr>
            <a:r>
              <a:rPr lang="en-US" b="true" sz="2599">
                <a:solidFill>
                  <a:srgbClr val="010101"/>
                </a:solidFill>
                <a:latin typeface="Open Sauce Bold"/>
                <a:ea typeface="Open Sauce Bold"/>
                <a:cs typeface="Open Sauce Bold"/>
                <a:sym typeface="Open Sauce Bold"/>
              </a:rPr>
              <a:t>Indian Trust Act,1882</a:t>
            </a:r>
          </a:p>
        </p:txBody>
      </p:sp>
      <p:grpSp>
        <p:nvGrpSpPr>
          <p:cNvPr name="Group 19" id="19"/>
          <p:cNvGrpSpPr/>
          <p:nvPr/>
        </p:nvGrpSpPr>
        <p:grpSpPr>
          <a:xfrm rot="0">
            <a:off x="1216614" y="4842047"/>
            <a:ext cx="736150" cy="636369"/>
            <a:chOff x="0" y="0"/>
            <a:chExt cx="193883" cy="167603"/>
          </a:xfrm>
        </p:grpSpPr>
        <p:sp>
          <p:nvSpPr>
            <p:cNvPr name="Freeform 20" id="20"/>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363636"/>
            </a:solidFill>
          </p:spPr>
        </p:sp>
        <p:sp>
          <p:nvSpPr>
            <p:cNvPr name="TextBox 21" id="21"/>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a:ea typeface="Montserrat Classic"/>
                  <a:cs typeface="Montserrat Classic"/>
                  <a:sym typeface="Montserrat Classic"/>
                </a:rPr>
                <a:t>c</a:t>
              </a:r>
            </a:p>
          </p:txBody>
        </p:sp>
      </p:grpSp>
      <p:sp>
        <p:nvSpPr>
          <p:cNvPr name="TextBox 22" id="22"/>
          <p:cNvSpPr txBox="true"/>
          <p:nvPr/>
        </p:nvSpPr>
        <p:spPr>
          <a:xfrm rot="0">
            <a:off x="2057793" y="4933854"/>
            <a:ext cx="11237719" cy="414655"/>
          </a:xfrm>
          <a:prstGeom prst="rect">
            <a:avLst/>
          </a:prstGeom>
        </p:spPr>
        <p:txBody>
          <a:bodyPr anchor="t" rtlCol="false" tIns="0" lIns="0" bIns="0" rIns="0">
            <a:spAutoFit/>
          </a:bodyPr>
          <a:lstStyle/>
          <a:p>
            <a:pPr algn="l" marL="0" indent="0" lvl="0">
              <a:lnSpc>
                <a:spcPts val="3379"/>
              </a:lnSpc>
              <a:spcBef>
                <a:spcPct val="0"/>
              </a:spcBef>
            </a:pPr>
            <a:r>
              <a:rPr lang="en-US" b="true" sz="2599">
                <a:solidFill>
                  <a:srgbClr val="010101"/>
                </a:solidFill>
                <a:latin typeface="Open Sauce Bold"/>
                <a:ea typeface="Open Sauce Bold"/>
                <a:cs typeface="Open Sauce Bold"/>
                <a:sym typeface="Open Sauce Bold"/>
              </a:rPr>
              <a:t>Registered in Section 8 Companies, as per the Companies Act,2013</a:t>
            </a:r>
          </a:p>
        </p:txBody>
      </p:sp>
      <p:grpSp>
        <p:nvGrpSpPr>
          <p:cNvPr name="Group 23" id="23"/>
          <p:cNvGrpSpPr/>
          <p:nvPr/>
        </p:nvGrpSpPr>
        <p:grpSpPr>
          <a:xfrm rot="0">
            <a:off x="1216614" y="5398357"/>
            <a:ext cx="736150" cy="636369"/>
            <a:chOff x="0" y="0"/>
            <a:chExt cx="193883" cy="167603"/>
          </a:xfrm>
        </p:grpSpPr>
        <p:sp>
          <p:nvSpPr>
            <p:cNvPr name="Freeform 24" id="24"/>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727070"/>
            </a:solidFill>
          </p:spPr>
        </p:sp>
        <p:sp>
          <p:nvSpPr>
            <p:cNvPr name="TextBox 25" id="25"/>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a:ea typeface="Montserrat Classic"/>
                  <a:cs typeface="Montserrat Classic"/>
                  <a:sym typeface="Montserrat Classic"/>
                </a:rPr>
                <a:t>d</a:t>
              </a:r>
            </a:p>
          </p:txBody>
        </p:sp>
      </p:grpSp>
      <p:sp>
        <p:nvSpPr>
          <p:cNvPr name="TextBox 26" id="26"/>
          <p:cNvSpPr txBox="true"/>
          <p:nvPr/>
        </p:nvSpPr>
        <p:spPr>
          <a:xfrm rot="0">
            <a:off x="2057793" y="5499689"/>
            <a:ext cx="4270177" cy="414655"/>
          </a:xfrm>
          <a:prstGeom prst="rect">
            <a:avLst/>
          </a:prstGeom>
        </p:spPr>
        <p:txBody>
          <a:bodyPr anchor="t" rtlCol="false" tIns="0" lIns="0" bIns="0" rIns="0">
            <a:spAutoFit/>
          </a:bodyPr>
          <a:lstStyle/>
          <a:p>
            <a:pPr algn="ctr" marL="0" indent="0" lvl="0">
              <a:lnSpc>
                <a:spcPts val="3379"/>
              </a:lnSpc>
              <a:spcBef>
                <a:spcPct val="0"/>
              </a:spcBef>
            </a:pPr>
            <a:r>
              <a:rPr lang="en-US" b="true" sz="2599">
                <a:solidFill>
                  <a:srgbClr val="010101"/>
                </a:solidFill>
                <a:latin typeface="Open Sauce Bold"/>
                <a:ea typeface="Open Sauce Bold"/>
                <a:cs typeface="Open Sauce Bold"/>
                <a:sym typeface="Open Sauce Bold"/>
              </a:rPr>
              <a:t>Any other Applicable Law.</a:t>
            </a:r>
          </a:p>
        </p:txBody>
      </p:sp>
      <p:grpSp>
        <p:nvGrpSpPr>
          <p:cNvPr name="Group 27" id="27"/>
          <p:cNvGrpSpPr/>
          <p:nvPr/>
        </p:nvGrpSpPr>
        <p:grpSpPr>
          <a:xfrm rot="0">
            <a:off x="8875290" y="6329584"/>
            <a:ext cx="736150" cy="636369"/>
            <a:chOff x="0" y="0"/>
            <a:chExt cx="193883" cy="167603"/>
          </a:xfrm>
        </p:grpSpPr>
        <p:sp>
          <p:nvSpPr>
            <p:cNvPr name="Freeform 28" id="28"/>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9" id="29"/>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02</a:t>
              </a:r>
            </a:p>
          </p:txBody>
        </p:sp>
      </p:grpSp>
      <p:sp>
        <p:nvSpPr>
          <p:cNvPr name="TextBox 30" id="30"/>
          <p:cNvSpPr txBox="true"/>
          <p:nvPr/>
        </p:nvSpPr>
        <p:spPr>
          <a:xfrm rot="0">
            <a:off x="9754315" y="6234751"/>
            <a:ext cx="7264396" cy="1616076"/>
          </a:xfrm>
          <a:prstGeom prst="rect">
            <a:avLst/>
          </a:prstGeom>
        </p:spPr>
        <p:txBody>
          <a:bodyPr anchor="t" rtlCol="false" tIns="0" lIns="0" bIns="0" rIns="0">
            <a:spAutoFit/>
          </a:bodyPr>
          <a:lstStyle/>
          <a:p>
            <a:pPr algn="l">
              <a:lnSpc>
                <a:spcPts val="4419"/>
              </a:lnSpc>
            </a:pPr>
            <a:r>
              <a:rPr lang="en-US" sz="2599" b="true">
                <a:solidFill>
                  <a:srgbClr val="010101"/>
                </a:solidFill>
                <a:latin typeface="Open Sauce Bold"/>
                <a:ea typeface="Open Sauce Bold"/>
                <a:cs typeface="Open Sauce Bold"/>
                <a:sym typeface="Open Sauce Bold"/>
              </a:rPr>
              <a:t>The organisation must have undertaken activities that contributed to the benefit of society in its chosen field.</a:t>
            </a:r>
          </a:p>
        </p:txBody>
      </p:sp>
      <p:grpSp>
        <p:nvGrpSpPr>
          <p:cNvPr name="Group 31" id="31"/>
          <p:cNvGrpSpPr/>
          <p:nvPr/>
        </p:nvGrpSpPr>
        <p:grpSpPr>
          <a:xfrm rot="0">
            <a:off x="848539" y="7747003"/>
            <a:ext cx="736150" cy="636369"/>
            <a:chOff x="0" y="0"/>
            <a:chExt cx="193883" cy="167603"/>
          </a:xfrm>
        </p:grpSpPr>
        <p:sp>
          <p:nvSpPr>
            <p:cNvPr name="Freeform 32" id="32"/>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33" id="33"/>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03</a:t>
              </a:r>
            </a:p>
          </p:txBody>
        </p:sp>
      </p:grpSp>
      <p:sp>
        <p:nvSpPr>
          <p:cNvPr name="TextBox 34" id="34"/>
          <p:cNvSpPr txBox="true"/>
          <p:nvPr/>
        </p:nvSpPr>
        <p:spPr>
          <a:xfrm rot="0">
            <a:off x="1727564" y="7652170"/>
            <a:ext cx="7264396" cy="2168526"/>
          </a:xfrm>
          <a:prstGeom prst="rect">
            <a:avLst/>
          </a:prstGeom>
        </p:spPr>
        <p:txBody>
          <a:bodyPr anchor="t" rtlCol="false" tIns="0" lIns="0" bIns="0" rIns="0">
            <a:spAutoFit/>
          </a:bodyPr>
          <a:lstStyle/>
          <a:p>
            <a:pPr algn="l">
              <a:lnSpc>
                <a:spcPts val="4419"/>
              </a:lnSpc>
            </a:pPr>
            <a:r>
              <a:rPr lang="en-US" sz="2599" b="true">
                <a:solidFill>
                  <a:srgbClr val="010101"/>
                </a:solidFill>
                <a:latin typeface="Open Sauce Bold"/>
                <a:ea typeface="Open Sauce Bold"/>
                <a:cs typeface="Open Sauce Bold"/>
                <a:sym typeface="Open Sauce Bold"/>
              </a:rPr>
              <a:t>An organisation must have spent at least Rs 10 lakh in the last three years to achieve its objectives (excluding administrative expenses).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5010397"/>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2"/>
            <a:stretch>
              <a:fillRect l="0" t="-31574" r="0" b="-31574"/>
            </a:stretch>
          </a:blipFill>
        </p:spPr>
      </p:sp>
      <p:grpSp>
        <p:nvGrpSpPr>
          <p:cNvPr name="Group 3" id="3"/>
          <p:cNvGrpSpPr/>
          <p:nvPr/>
        </p:nvGrpSpPr>
        <p:grpSpPr>
          <a:xfrm rot="0">
            <a:off x="4189609" y="423773"/>
            <a:ext cx="9775433" cy="1854696"/>
            <a:chOff x="0" y="0"/>
            <a:chExt cx="2574600" cy="488480"/>
          </a:xfrm>
        </p:grpSpPr>
        <p:sp>
          <p:nvSpPr>
            <p:cNvPr name="Freeform 4" id="4"/>
            <p:cNvSpPr/>
            <p:nvPr/>
          </p:nvSpPr>
          <p:spPr>
            <a:xfrm flipH="false" flipV="false" rot="0">
              <a:off x="0" y="0"/>
              <a:ext cx="2574600" cy="488480"/>
            </a:xfrm>
            <a:custGeom>
              <a:avLst/>
              <a:gdLst/>
              <a:ahLst/>
              <a:cxnLst/>
              <a:rect r="r" b="b" t="t" l="l"/>
              <a:pathLst>
                <a:path h="488480" w="2574600">
                  <a:moveTo>
                    <a:pt x="19799" y="0"/>
                  </a:moveTo>
                  <a:lnTo>
                    <a:pt x="2554800" y="0"/>
                  </a:lnTo>
                  <a:cubicBezTo>
                    <a:pt x="2565735" y="0"/>
                    <a:pt x="2574600" y="8865"/>
                    <a:pt x="2574600" y="19799"/>
                  </a:cubicBezTo>
                  <a:lnTo>
                    <a:pt x="2574600" y="468680"/>
                  </a:lnTo>
                  <a:cubicBezTo>
                    <a:pt x="2574600" y="479615"/>
                    <a:pt x="2565735" y="488480"/>
                    <a:pt x="2554800" y="488480"/>
                  </a:cubicBezTo>
                  <a:lnTo>
                    <a:pt x="19799" y="488480"/>
                  </a:lnTo>
                  <a:cubicBezTo>
                    <a:pt x="8865" y="488480"/>
                    <a:pt x="0" y="479615"/>
                    <a:pt x="0" y="468680"/>
                  </a:cubicBezTo>
                  <a:lnTo>
                    <a:pt x="0" y="19799"/>
                  </a:lnTo>
                  <a:cubicBezTo>
                    <a:pt x="0" y="8865"/>
                    <a:pt x="8865" y="0"/>
                    <a:pt x="19799" y="0"/>
                  </a:cubicBezTo>
                  <a:close/>
                </a:path>
              </a:pathLst>
            </a:custGeom>
            <a:solidFill>
              <a:srgbClr val="FFFFFF">
                <a:alpha val="86667"/>
              </a:srgbClr>
            </a:solidFill>
          </p:spPr>
        </p:sp>
        <p:sp>
          <p:nvSpPr>
            <p:cNvPr name="TextBox 5" id="5"/>
            <p:cNvSpPr txBox="true"/>
            <p:nvPr/>
          </p:nvSpPr>
          <p:spPr>
            <a:xfrm>
              <a:off x="0" y="-19050"/>
              <a:ext cx="2574600" cy="50753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651569" y="935578"/>
            <a:ext cx="9087997"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NORMAL REGISTRATION</a:t>
            </a:r>
          </a:p>
        </p:txBody>
      </p:sp>
      <p:grpSp>
        <p:nvGrpSpPr>
          <p:cNvPr name="Group 7" id="7"/>
          <p:cNvGrpSpPr/>
          <p:nvPr/>
        </p:nvGrpSpPr>
        <p:grpSpPr>
          <a:xfrm rot="0">
            <a:off x="848539" y="3142906"/>
            <a:ext cx="736150" cy="636369"/>
            <a:chOff x="0" y="0"/>
            <a:chExt cx="193883" cy="167603"/>
          </a:xfrm>
        </p:grpSpPr>
        <p:sp>
          <p:nvSpPr>
            <p:cNvPr name="Freeform 8" id="8"/>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9" id="9"/>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04</a:t>
              </a:r>
            </a:p>
          </p:txBody>
        </p:sp>
      </p:grpSp>
      <p:sp>
        <p:nvSpPr>
          <p:cNvPr name="TextBox 10" id="10"/>
          <p:cNvSpPr txBox="true"/>
          <p:nvPr/>
        </p:nvSpPr>
        <p:spPr>
          <a:xfrm rot="0">
            <a:off x="1681496" y="3038548"/>
            <a:ext cx="7929944" cy="1606550"/>
          </a:xfrm>
          <a:prstGeom prst="rect">
            <a:avLst/>
          </a:prstGeom>
        </p:spPr>
        <p:txBody>
          <a:bodyPr anchor="t" rtlCol="false" tIns="0" lIns="0" bIns="0" rIns="0">
            <a:spAutoFit/>
          </a:bodyPr>
          <a:lstStyle/>
          <a:p>
            <a:pPr algn="l">
              <a:lnSpc>
                <a:spcPts val="4420"/>
              </a:lnSpc>
            </a:pPr>
            <a:r>
              <a:rPr lang="en-US" sz="2600" b="true">
                <a:solidFill>
                  <a:srgbClr val="010101"/>
                </a:solidFill>
                <a:latin typeface="Open Sauce Bold"/>
                <a:ea typeface="Open Sauce Bold"/>
                <a:cs typeface="Open Sauce Bold"/>
                <a:sym typeface="Open Sauce Bold"/>
              </a:rPr>
              <a:t>A copy of the organization’s audited financial statements for the last three years from a qualified Chartered Accountant is required</a:t>
            </a:r>
          </a:p>
        </p:txBody>
      </p:sp>
      <p:grpSp>
        <p:nvGrpSpPr>
          <p:cNvPr name="Group 11" id="11"/>
          <p:cNvGrpSpPr/>
          <p:nvPr/>
        </p:nvGrpSpPr>
        <p:grpSpPr>
          <a:xfrm rot="0">
            <a:off x="8520562" y="6389159"/>
            <a:ext cx="736150" cy="636369"/>
            <a:chOff x="0" y="0"/>
            <a:chExt cx="193883" cy="167603"/>
          </a:xfrm>
        </p:grpSpPr>
        <p:sp>
          <p:nvSpPr>
            <p:cNvPr name="Freeform 12" id="12"/>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13" id="13"/>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05</a:t>
              </a:r>
            </a:p>
          </p:txBody>
        </p:sp>
      </p:grpSp>
      <p:sp>
        <p:nvSpPr>
          <p:cNvPr name="TextBox 14" id="14"/>
          <p:cNvSpPr txBox="true"/>
          <p:nvPr/>
        </p:nvSpPr>
        <p:spPr>
          <a:xfrm rot="0">
            <a:off x="9399587" y="6294325"/>
            <a:ext cx="7264396" cy="2720976"/>
          </a:xfrm>
          <a:prstGeom prst="rect">
            <a:avLst/>
          </a:prstGeom>
        </p:spPr>
        <p:txBody>
          <a:bodyPr anchor="t" rtlCol="false" tIns="0" lIns="0" bIns="0" rIns="0">
            <a:spAutoFit/>
          </a:bodyPr>
          <a:lstStyle/>
          <a:p>
            <a:pPr algn="l">
              <a:lnSpc>
                <a:spcPts val="4419"/>
              </a:lnSpc>
            </a:pPr>
            <a:r>
              <a:rPr lang="en-US" sz="2599" b="true">
                <a:solidFill>
                  <a:srgbClr val="010101"/>
                </a:solidFill>
                <a:latin typeface="Open Sauce Bold"/>
                <a:ea typeface="Open Sauce Bold"/>
                <a:cs typeface="Open Sauce Bold"/>
                <a:sym typeface="Open Sauce Bold"/>
              </a:rPr>
              <a:t>Newly registered entities can apply for a Prior Permission (PP) from the Ministry of Home Affairs if they wish to receive foreign contributions for a specific purpose, specific activity, and from a specific source</a:t>
            </a:r>
          </a:p>
        </p:txBody>
      </p:sp>
      <p:grpSp>
        <p:nvGrpSpPr>
          <p:cNvPr name="Group 15" id="15"/>
          <p:cNvGrpSpPr>
            <a:grpSpLocks noChangeAspect="true"/>
          </p:cNvGrpSpPr>
          <p:nvPr/>
        </p:nvGrpSpPr>
        <p:grpSpPr>
          <a:xfrm rot="0">
            <a:off x="2137885" y="5340423"/>
            <a:ext cx="4253553" cy="4253553"/>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0" t="-12487" r="0" b="-12487"/>
              </a:stretch>
            </a:blipFill>
          </p:spPr>
        </p:sp>
      </p:grpSp>
      <p:grpSp>
        <p:nvGrpSpPr>
          <p:cNvPr name="Group 17" id="17"/>
          <p:cNvGrpSpPr>
            <a:grpSpLocks noChangeAspect="true"/>
          </p:cNvGrpSpPr>
          <p:nvPr/>
        </p:nvGrpSpPr>
        <p:grpSpPr>
          <a:xfrm rot="0">
            <a:off x="11840247" y="2615161"/>
            <a:ext cx="3231073" cy="3231073"/>
            <a:chOff x="0" y="0"/>
            <a:chExt cx="6350000" cy="6350000"/>
          </a:xfrm>
        </p:grpSpPr>
        <p:sp>
          <p:nvSpPr>
            <p:cNvPr name="Freeform 18" id="1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0" t="-24961" r="0" b="-24961"/>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5010397"/>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2"/>
            <a:stretch>
              <a:fillRect l="0" t="-31574" r="0" b="-31574"/>
            </a:stretch>
          </a:blipFill>
        </p:spPr>
      </p:sp>
      <p:grpSp>
        <p:nvGrpSpPr>
          <p:cNvPr name="Group 3" id="3"/>
          <p:cNvGrpSpPr/>
          <p:nvPr/>
        </p:nvGrpSpPr>
        <p:grpSpPr>
          <a:xfrm rot="0">
            <a:off x="2057793" y="423773"/>
            <a:ext cx="13799131" cy="1854696"/>
            <a:chOff x="0" y="0"/>
            <a:chExt cx="3634339" cy="488480"/>
          </a:xfrm>
        </p:grpSpPr>
        <p:sp>
          <p:nvSpPr>
            <p:cNvPr name="Freeform 4" id="4"/>
            <p:cNvSpPr/>
            <p:nvPr/>
          </p:nvSpPr>
          <p:spPr>
            <a:xfrm flipH="false" flipV="false" rot="0">
              <a:off x="0" y="0"/>
              <a:ext cx="3634339" cy="488480"/>
            </a:xfrm>
            <a:custGeom>
              <a:avLst/>
              <a:gdLst/>
              <a:ahLst/>
              <a:cxnLst/>
              <a:rect r="r" b="b" t="t" l="l"/>
              <a:pathLst>
                <a:path h="488480" w="3634339">
                  <a:moveTo>
                    <a:pt x="14026" y="0"/>
                  </a:moveTo>
                  <a:lnTo>
                    <a:pt x="3620313" y="0"/>
                  </a:lnTo>
                  <a:cubicBezTo>
                    <a:pt x="3628059" y="0"/>
                    <a:pt x="3634339" y="6280"/>
                    <a:pt x="3634339" y="14026"/>
                  </a:cubicBezTo>
                  <a:lnTo>
                    <a:pt x="3634339" y="474453"/>
                  </a:lnTo>
                  <a:cubicBezTo>
                    <a:pt x="3634339" y="482200"/>
                    <a:pt x="3628059" y="488480"/>
                    <a:pt x="3620313" y="488480"/>
                  </a:cubicBezTo>
                  <a:lnTo>
                    <a:pt x="14026" y="488480"/>
                  </a:lnTo>
                  <a:cubicBezTo>
                    <a:pt x="6280" y="488480"/>
                    <a:pt x="0" y="482200"/>
                    <a:pt x="0" y="474453"/>
                  </a:cubicBezTo>
                  <a:lnTo>
                    <a:pt x="0" y="14026"/>
                  </a:lnTo>
                  <a:cubicBezTo>
                    <a:pt x="0" y="6280"/>
                    <a:pt x="6280" y="0"/>
                    <a:pt x="14026" y="0"/>
                  </a:cubicBezTo>
                  <a:close/>
                </a:path>
              </a:pathLst>
            </a:custGeom>
            <a:solidFill>
              <a:srgbClr val="FFFFFF">
                <a:alpha val="86667"/>
              </a:srgbClr>
            </a:solidFill>
          </p:spPr>
        </p:sp>
        <p:sp>
          <p:nvSpPr>
            <p:cNvPr name="TextBox 5" id="5"/>
            <p:cNvSpPr txBox="true"/>
            <p:nvPr/>
          </p:nvSpPr>
          <p:spPr>
            <a:xfrm>
              <a:off x="0" y="-19050"/>
              <a:ext cx="3634339" cy="50753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404959" y="935578"/>
            <a:ext cx="13202841"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ea typeface="Archivo Black"/>
                <a:cs typeface="Archivo Black"/>
                <a:sym typeface="Archivo Black"/>
              </a:rPr>
              <a:t>PRIOR PERMISSION REGISTRATION</a:t>
            </a:r>
          </a:p>
        </p:txBody>
      </p:sp>
      <p:grpSp>
        <p:nvGrpSpPr>
          <p:cNvPr name="Group 7" id="7"/>
          <p:cNvGrpSpPr/>
          <p:nvPr/>
        </p:nvGrpSpPr>
        <p:grpSpPr>
          <a:xfrm rot="0">
            <a:off x="848539" y="3142906"/>
            <a:ext cx="736150" cy="636369"/>
            <a:chOff x="0" y="0"/>
            <a:chExt cx="193883" cy="167603"/>
          </a:xfrm>
        </p:grpSpPr>
        <p:sp>
          <p:nvSpPr>
            <p:cNvPr name="Freeform 8" id="8"/>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9" id="9"/>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01</a:t>
              </a:r>
            </a:p>
          </p:txBody>
        </p:sp>
      </p:grpSp>
      <p:grpSp>
        <p:nvGrpSpPr>
          <p:cNvPr name="Group 10" id="10"/>
          <p:cNvGrpSpPr/>
          <p:nvPr/>
        </p:nvGrpSpPr>
        <p:grpSpPr>
          <a:xfrm rot="0">
            <a:off x="1216614" y="3760225"/>
            <a:ext cx="736150" cy="636369"/>
            <a:chOff x="0" y="0"/>
            <a:chExt cx="193883" cy="167603"/>
          </a:xfrm>
        </p:grpSpPr>
        <p:sp>
          <p:nvSpPr>
            <p:cNvPr name="Freeform 11" id="11"/>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363636"/>
            </a:solidFill>
          </p:spPr>
        </p:sp>
        <p:sp>
          <p:nvSpPr>
            <p:cNvPr name="TextBox 12" id="12"/>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a</a:t>
              </a:r>
            </a:p>
          </p:txBody>
        </p:sp>
      </p:grpSp>
      <p:sp>
        <p:nvSpPr>
          <p:cNvPr name="TextBox 13" id="13"/>
          <p:cNvSpPr txBox="true"/>
          <p:nvPr/>
        </p:nvSpPr>
        <p:spPr>
          <a:xfrm rot="0">
            <a:off x="1708514" y="3244238"/>
            <a:ext cx="7651195" cy="414655"/>
          </a:xfrm>
          <a:prstGeom prst="rect">
            <a:avLst/>
          </a:prstGeom>
        </p:spPr>
        <p:txBody>
          <a:bodyPr anchor="t" rtlCol="false" tIns="0" lIns="0" bIns="0" rIns="0">
            <a:spAutoFit/>
          </a:bodyPr>
          <a:lstStyle/>
          <a:p>
            <a:pPr algn="ctr">
              <a:lnSpc>
                <a:spcPts val="3379"/>
              </a:lnSpc>
              <a:spcBef>
                <a:spcPct val="0"/>
              </a:spcBef>
            </a:pPr>
            <a:r>
              <a:rPr lang="en-US" b="true" sz="2599">
                <a:solidFill>
                  <a:srgbClr val="010101"/>
                </a:solidFill>
                <a:latin typeface="Open Sauce Bold"/>
                <a:ea typeface="Open Sauce Bold"/>
                <a:cs typeface="Open Sauce Bold"/>
                <a:sym typeface="Open Sauce Bold"/>
              </a:rPr>
              <a:t>Applicant Must Registered in One of Following</a:t>
            </a:r>
          </a:p>
        </p:txBody>
      </p:sp>
      <p:sp>
        <p:nvSpPr>
          <p:cNvPr name="TextBox 14" id="14"/>
          <p:cNvSpPr txBox="true"/>
          <p:nvPr/>
        </p:nvSpPr>
        <p:spPr>
          <a:xfrm rot="0">
            <a:off x="2057793" y="3901880"/>
            <a:ext cx="5206603" cy="414655"/>
          </a:xfrm>
          <a:prstGeom prst="rect">
            <a:avLst/>
          </a:prstGeom>
        </p:spPr>
        <p:txBody>
          <a:bodyPr anchor="t" rtlCol="false" tIns="0" lIns="0" bIns="0" rIns="0">
            <a:spAutoFit/>
          </a:bodyPr>
          <a:lstStyle/>
          <a:p>
            <a:pPr algn="ctr" marL="0" indent="0" lvl="0">
              <a:lnSpc>
                <a:spcPts val="3379"/>
              </a:lnSpc>
              <a:spcBef>
                <a:spcPct val="0"/>
              </a:spcBef>
            </a:pPr>
            <a:r>
              <a:rPr lang="en-US" b="true" sz="2599" strike="noStrike" u="none">
                <a:solidFill>
                  <a:srgbClr val="010101"/>
                </a:solidFill>
                <a:latin typeface="Open Sauce Bold"/>
                <a:ea typeface="Open Sauce Bold"/>
                <a:cs typeface="Open Sauce Bold"/>
                <a:sym typeface="Open Sauce Bold"/>
              </a:rPr>
              <a:t>Societies Registration Act,1860</a:t>
            </a:r>
          </a:p>
        </p:txBody>
      </p:sp>
      <p:grpSp>
        <p:nvGrpSpPr>
          <p:cNvPr name="Group 15" id="15"/>
          <p:cNvGrpSpPr/>
          <p:nvPr/>
        </p:nvGrpSpPr>
        <p:grpSpPr>
          <a:xfrm rot="0">
            <a:off x="1216614" y="4316535"/>
            <a:ext cx="736150" cy="636369"/>
            <a:chOff x="0" y="0"/>
            <a:chExt cx="193883" cy="167603"/>
          </a:xfrm>
        </p:grpSpPr>
        <p:sp>
          <p:nvSpPr>
            <p:cNvPr name="Freeform 16" id="16"/>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727070"/>
            </a:solidFill>
          </p:spPr>
        </p:sp>
        <p:sp>
          <p:nvSpPr>
            <p:cNvPr name="TextBox 17" id="17"/>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b</a:t>
              </a:r>
            </a:p>
          </p:txBody>
        </p:sp>
      </p:grpSp>
      <p:sp>
        <p:nvSpPr>
          <p:cNvPr name="TextBox 18" id="18"/>
          <p:cNvSpPr txBox="true"/>
          <p:nvPr/>
        </p:nvSpPr>
        <p:spPr>
          <a:xfrm rot="0">
            <a:off x="2057793" y="4417867"/>
            <a:ext cx="3475792" cy="414655"/>
          </a:xfrm>
          <a:prstGeom prst="rect">
            <a:avLst/>
          </a:prstGeom>
        </p:spPr>
        <p:txBody>
          <a:bodyPr anchor="t" rtlCol="false" tIns="0" lIns="0" bIns="0" rIns="0">
            <a:spAutoFit/>
          </a:bodyPr>
          <a:lstStyle/>
          <a:p>
            <a:pPr algn="r" marL="0" indent="0" lvl="0">
              <a:lnSpc>
                <a:spcPts val="3379"/>
              </a:lnSpc>
              <a:spcBef>
                <a:spcPct val="0"/>
              </a:spcBef>
            </a:pPr>
            <a:r>
              <a:rPr lang="en-US" b="true" sz="2599">
                <a:solidFill>
                  <a:srgbClr val="010101"/>
                </a:solidFill>
                <a:latin typeface="Open Sauce Bold"/>
                <a:ea typeface="Open Sauce Bold"/>
                <a:cs typeface="Open Sauce Bold"/>
                <a:sym typeface="Open Sauce Bold"/>
              </a:rPr>
              <a:t>Indian Trust Act,1882</a:t>
            </a:r>
          </a:p>
        </p:txBody>
      </p:sp>
      <p:grpSp>
        <p:nvGrpSpPr>
          <p:cNvPr name="Group 19" id="19"/>
          <p:cNvGrpSpPr/>
          <p:nvPr/>
        </p:nvGrpSpPr>
        <p:grpSpPr>
          <a:xfrm rot="0">
            <a:off x="1216614" y="4842047"/>
            <a:ext cx="736150" cy="636369"/>
            <a:chOff x="0" y="0"/>
            <a:chExt cx="193883" cy="167603"/>
          </a:xfrm>
        </p:grpSpPr>
        <p:sp>
          <p:nvSpPr>
            <p:cNvPr name="Freeform 20" id="20"/>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363636"/>
            </a:solidFill>
          </p:spPr>
        </p:sp>
        <p:sp>
          <p:nvSpPr>
            <p:cNvPr name="TextBox 21" id="21"/>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a:ea typeface="Montserrat Classic"/>
                  <a:cs typeface="Montserrat Classic"/>
                  <a:sym typeface="Montserrat Classic"/>
                </a:rPr>
                <a:t>c</a:t>
              </a:r>
            </a:p>
          </p:txBody>
        </p:sp>
      </p:grpSp>
      <p:sp>
        <p:nvSpPr>
          <p:cNvPr name="TextBox 22" id="22"/>
          <p:cNvSpPr txBox="true"/>
          <p:nvPr/>
        </p:nvSpPr>
        <p:spPr>
          <a:xfrm rot="0">
            <a:off x="2057793" y="4933854"/>
            <a:ext cx="11237719" cy="414655"/>
          </a:xfrm>
          <a:prstGeom prst="rect">
            <a:avLst/>
          </a:prstGeom>
        </p:spPr>
        <p:txBody>
          <a:bodyPr anchor="t" rtlCol="false" tIns="0" lIns="0" bIns="0" rIns="0">
            <a:spAutoFit/>
          </a:bodyPr>
          <a:lstStyle/>
          <a:p>
            <a:pPr algn="l" marL="0" indent="0" lvl="0">
              <a:lnSpc>
                <a:spcPts val="3379"/>
              </a:lnSpc>
              <a:spcBef>
                <a:spcPct val="0"/>
              </a:spcBef>
            </a:pPr>
            <a:r>
              <a:rPr lang="en-US" b="true" sz="2599">
                <a:solidFill>
                  <a:srgbClr val="010101"/>
                </a:solidFill>
                <a:latin typeface="Open Sauce Bold"/>
                <a:ea typeface="Open Sauce Bold"/>
                <a:cs typeface="Open Sauce Bold"/>
                <a:sym typeface="Open Sauce Bold"/>
              </a:rPr>
              <a:t>Registered in Section 8 Companies, as per the Companies Act,2013</a:t>
            </a:r>
          </a:p>
        </p:txBody>
      </p:sp>
      <p:grpSp>
        <p:nvGrpSpPr>
          <p:cNvPr name="Group 23" id="23"/>
          <p:cNvGrpSpPr/>
          <p:nvPr/>
        </p:nvGrpSpPr>
        <p:grpSpPr>
          <a:xfrm rot="0">
            <a:off x="1216614" y="5398357"/>
            <a:ext cx="736150" cy="636369"/>
            <a:chOff x="0" y="0"/>
            <a:chExt cx="193883" cy="167603"/>
          </a:xfrm>
        </p:grpSpPr>
        <p:sp>
          <p:nvSpPr>
            <p:cNvPr name="Freeform 24" id="24"/>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727070"/>
            </a:solidFill>
          </p:spPr>
        </p:sp>
        <p:sp>
          <p:nvSpPr>
            <p:cNvPr name="TextBox 25" id="25"/>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a:ea typeface="Montserrat Classic"/>
                  <a:cs typeface="Montserrat Classic"/>
                  <a:sym typeface="Montserrat Classic"/>
                </a:rPr>
                <a:t>d</a:t>
              </a:r>
            </a:p>
          </p:txBody>
        </p:sp>
      </p:grpSp>
      <p:sp>
        <p:nvSpPr>
          <p:cNvPr name="TextBox 26" id="26"/>
          <p:cNvSpPr txBox="true"/>
          <p:nvPr/>
        </p:nvSpPr>
        <p:spPr>
          <a:xfrm rot="0">
            <a:off x="2057793" y="5499689"/>
            <a:ext cx="4270177" cy="414655"/>
          </a:xfrm>
          <a:prstGeom prst="rect">
            <a:avLst/>
          </a:prstGeom>
        </p:spPr>
        <p:txBody>
          <a:bodyPr anchor="t" rtlCol="false" tIns="0" lIns="0" bIns="0" rIns="0">
            <a:spAutoFit/>
          </a:bodyPr>
          <a:lstStyle/>
          <a:p>
            <a:pPr algn="ctr" marL="0" indent="0" lvl="0">
              <a:lnSpc>
                <a:spcPts val="3379"/>
              </a:lnSpc>
              <a:spcBef>
                <a:spcPct val="0"/>
              </a:spcBef>
            </a:pPr>
            <a:r>
              <a:rPr lang="en-US" b="true" sz="2599">
                <a:solidFill>
                  <a:srgbClr val="010101"/>
                </a:solidFill>
                <a:latin typeface="Open Sauce Bold"/>
                <a:ea typeface="Open Sauce Bold"/>
                <a:cs typeface="Open Sauce Bold"/>
                <a:sym typeface="Open Sauce Bold"/>
              </a:rPr>
              <a:t>Any other Applicable Law.</a:t>
            </a:r>
          </a:p>
        </p:txBody>
      </p:sp>
      <p:grpSp>
        <p:nvGrpSpPr>
          <p:cNvPr name="Group 27" id="27"/>
          <p:cNvGrpSpPr/>
          <p:nvPr/>
        </p:nvGrpSpPr>
        <p:grpSpPr>
          <a:xfrm rot="0">
            <a:off x="8189482" y="6329584"/>
            <a:ext cx="736150" cy="636369"/>
            <a:chOff x="0" y="0"/>
            <a:chExt cx="193883" cy="167603"/>
          </a:xfrm>
        </p:grpSpPr>
        <p:sp>
          <p:nvSpPr>
            <p:cNvPr name="Freeform 28" id="28"/>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9" id="29"/>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02</a:t>
              </a:r>
            </a:p>
          </p:txBody>
        </p:sp>
      </p:grpSp>
      <p:sp>
        <p:nvSpPr>
          <p:cNvPr name="TextBox 30" id="30"/>
          <p:cNvSpPr txBox="true"/>
          <p:nvPr/>
        </p:nvSpPr>
        <p:spPr>
          <a:xfrm rot="0">
            <a:off x="9068508" y="6234751"/>
            <a:ext cx="7264396" cy="1616076"/>
          </a:xfrm>
          <a:prstGeom prst="rect">
            <a:avLst/>
          </a:prstGeom>
        </p:spPr>
        <p:txBody>
          <a:bodyPr anchor="t" rtlCol="false" tIns="0" lIns="0" bIns="0" rIns="0">
            <a:spAutoFit/>
          </a:bodyPr>
          <a:lstStyle/>
          <a:p>
            <a:pPr algn="l">
              <a:lnSpc>
                <a:spcPts val="4419"/>
              </a:lnSpc>
            </a:pPr>
            <a:r>
              <a:rPr lang="en-US" sz="2599" b="true">
                <a:solidFill>
                  <a:srgbClr val="010101"/>
                </a:solidFill>
                <a:latin typeface="Open Sauce Bold"/>
                <a:ea typeface="Open Sauce Bold"/>
                <a:cs typeface="Open Sauce Bold"/>
                <a:sym typeface="Open Sauce Bold"/>
              </a:rPr>
              <a:t>The donor must submit a letter of commitment to the Ministry of Home Affairs that indicates</a:t>
            </a:r>
          </a:p>
        </p:txBody>
      </p:sp>
      <p:grpSp>
        <p:nvGrpSpPr>
          <p:cNvPr name="Group 31" id="31"/>
          <p:cNvGrpSpPr/>
          <p:nvPr/>
        </p:nvGrpSpPr>
        <p:grpSpPr>
          <a:xfrm rot="0">
            <a:off x="9068508" y="7844059"/>
            <a:ext cx="736150" cy="636369"/>
            <a:chOff x="0" y="0"/>
            <a:chExt cx="193883" cy="167603"/>
          </a:xfrm>
        </p:grpSpPr>
        <p:sp>
          <p:nvSpPr>
            <p:cNvPr name="Freeform 32" id="32"/>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363636"/>
            </a:solidFill>
          </p:spPr>
        </p:sp>
        <p:sp>
          <p:nvSpPr>
            <p:cNvPr name="TextBox 33" id="33"/>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a</a:t>
              </a:r>
            </a:p>
          </p:txBody>
        </p:sp>
      </p:grpSp>
      <p:sp>
        <p:nvSpPr>
          <p:cNvPr name="TextBox 34" id="34"/>
          <p:cNvSpPr txBox="true"/>
          <p:nvPr/>
        </p:nvSpPr>
        <p:spPr>
          <a:xfrm rot="0">
            <a:off x="9909687" y="7985714"/>
            <a:ext cx="4765477" cy="414655"/>
          </a:xfrm>
          <a:prstGeom prst="rect">
            <a:avLst/>
          </a:prstGeom>
        </p:spPr>
        <p:txBody>
          <a:bodyPr anchor="t" rtlCol="false" tIns="0" lIns="0" bIns="0" rIns="0">
            <a:spAutoFit/>
          </a:bodyPr>
          <a:lstStyle/>
          <a:p>
            <a:pPr algn="ctr" marL="0" indent="0" lvl="0">
              <a:lnSpc>
                <a:spcPts val="3379"/>
              </a:lnSpc>
              <a:spcBef>
                <a:spcPct val="0"/>
              </a:spcBef>
            </a:pPr>
            <a:r>
              <a:rPr lang="en-US" b="true" sz="2599">
                <a:solidFill>
                  <a:srgbClr val="010101"/>
                </a:solidFill>
                <a:latin typeface="Open Sauce Bold"/>
                <a:ea typeface="Open Sauce Bold"/>
                <a:cs typeface="Open Sauce Bold"/>
                <a:sym typeface="Open Sauce Bold"/>
              </a:rPr>
              <a:t>Amount of contribution given</a:t>
            </a:r>
          </a:p>
        </p:txBody>
      </p:sp>
      <p:grpSp>
        <p:nvGrpSpPr>
          <p:cNvPr name="Group 35" id="35"/>
          <p:cNvGrpSpPr/>
          <p:nvPr/>
        </p:nvGrpSpPr>
        <p:grpSpPr>
          <a:xfrm rot="0">
            <a:off x="9068508" y="8400369"/>
            <a:ext cx="736150" cy="636369"/>
            <a:chOff x="0" y="0"/>
            <a:chExt cx="193883" cy="167603"/>
          </a:xfrm>
        </p:grpSpPr>
        <p:sp>
          <p:nvSpPr>
            <p:cNvPr name="Freeform 36" id="36"/>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727070"/>
            </a:solidFill>
          </p:spPr>
        </p:sp>
        <p:sp>
          <p:nvSpPr>
            <p:cNvPr name="TextBox 37" id="37"/>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b</a:t>
              </a:r>
            </a:p>
          </p:txBody>
        </p:sp>
      </p:grpSp>
      <p:sp>
        <p:nvSpPr>
          <p:cNvPr name="TextBox 38" id="38"/>
          <p:cNvSpPr txBox="true"/>
          <p:nvPr/>
        </p:nvSpPr>
        <p:spPr>
          <a:xfrm rot="0">
            <a:off x="9909687" y="8428944"/>
            <a:ext cx="5066622" cy="1063626"/>
          </a:xfrm>
          <a:prstGeom prst="rect">
            <a:avLst/>
          </a:prstGeom>
        </p:spPr>
        <p:txBody>
          <a:bodyPr anchor="t" rtlCol="false" tIns="0" lIns="0" bIns="0" rIns="0">
            <a:spAutoFit/>
          </a:bodyPr>
          <a:lstStyle/>
          <a:p>
            <a:pPr algn="l" marL="0" indent="0" lvl="0">
              <a:lnSpc>
                <a:spcPts val="4419"/>
              </a:lnSpc>
            </a:pPr>
            <a:r>
              <a:rPr lang="en-US" b="true" sz="2599">
                <a:solidFill>
                  <a:srgbClr val="010101"/>
                </a:solidFill>
                <a:latin typeface="Open Sauce Bold"/>
                <a:ea typeface="Open Sauce Bold"/>
                <a:cs typeface="Open Sauce Bold"/>
                <a:sym typeface="Open Sauce Bold"/>
              </a:rPr>
              <a:t>The purpose for it is supposed to be given.</a:t>
            </a:r>
          </a:p>
        </p:txBody>
      </p:sp>
      <p:grpSp>
        <p:nvGrpSpPr>
          <p:cNvPr name="Group 39" id="39"/>
          <p:cNvGrpSpPr>
            <a:grpSpLocks noChangeAspect="true"/>
          </p:cNvGrpSpPr>
          <p:nvPr/>
        </p:nvGrpSpPr>
        <p:grpSpPr>
          <a:xfrm rot="0">
            <a:off x="2404959" y="6465362"/>
            <a:ext cx="3474409" cy="3474409"/>
            <a:chOff x="0" y="0"/>
            <a:chExt cx="6350000" cy="6350000"/>
          </a:xfrm>
        </p:grpSpPr>
        <p:sp>
          <p:nvSpPr>
            <p:cNvPr name="Freeform 40" id="4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2832" t="0" r="-32832"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DAGIkX3mOKg</dc:identifier>
  <dcterms:modified xsi:type="dcterms:W3CDTF">2011-08-01T06:04:30Z</dcterms:modified>
  <cp:revision>1</cp:revision>
  <dc:title>FCRA</dc:title>
</cp:coreProperties>
</file>